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8"/>
  </p:notesMasterIdLst>
  <p:handoutMasterIdLst>
    <p:handoutMasterId r:id="rId29"/>
  </p:handoutMasterIdLst>
  <p:sldIdLst>
    <p:sldId id="362" r:id="rId2"/>
    <p:sldId id="1086" r:id="rId3"/>
    <p:sldId id="1083" r:id="rId4"/>
    <p:sldId id="1025" r:id="rId5"/>
    <p:sldId id="1057" r:id="rId6"/>
    <p:sldId id="1084" r:id="rId7"/>
    <p:sldId id="1073" r:id="rId8"/>
    <p:sldId id="1075" r:id="rId9"/>
    <p:sldId id="1074" r:id="rId10"/>
    <p:sldId id="1028" r:id="rId11"/>
    <p:sldId id="1029" r:id="rId12"/>
    <p:sldId id="1076" r:id="rId13"/>
    <p:sldId id="1040" r:id="rId14"/>
    <p:sldId id="1077" r:id="rId15"/>
    <p:sldId id="1055" r:id="rId16"/>
    <p:sldId id="1078" r:id="rId17"/>
    <p:sldId id="1036" r:id="rId18"/>
    <p:sldId id="1087" r:id="rId19"/>
    <p:sldId id="1079" r:id="rId20"/>
    <p:sldId id="1046" r:id="rId21"/>
    <p:sldId id="1050" r:id="rId22"/>
    <p:sldId id="1081" r:id="rId23"/>
    <p:sldId id="1080" r:id="rId24"/>
    <p:sldId id="1085" r:id="rId25"/>
    <p:sldId id="1089" r:id="rId26"/>
    <p:sldId id="381" r:id="rId27"/>
  </p:sldIdLst>
  <p:sldSz cx="9144000" cy="6858000" type="screen4x3"/>
  <p:notesSz cx="6846888" cy="9980613"/>
  <p:defaultTextStyle>
    <a:defPPr>
      <a:defRPr lang="en-US"/>
    </a:defPPr>
    <a:lvl1pPr algn="l" rtl="0" fontAlgn="base">
      <a:spcBef>
        <a:spcPct val="0"/>
      </a:spcBef>
      <a:spcAft>
        <a:spcPct val="0"/>
      </a:spcAft>
      <a:buFont typeface="Wingdings" pitchFamily="2" charset="2"/>
      <a:buChar char="ü"/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buFont typeface="Wingdings" pitchFamily="2" charset="2"/>
      <a:buChar char="ü"/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buFont typeface="Wingdings" pitchFamily="2" charset="2"/>
      <a:buChar char="ü"/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buFont typeface="Wingdings" pitchFamily="2" charset="2"/>
      <a:buChar char="ü"/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buFont typeface="Wingdings" pitchFamily="2" charset="2"/>
      <a:buChar char="ü"/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5FE"/>
    <a:srgbClr val="828282"/>
    <a:srgbClr val="6F6F6F"/>
    <a:srgbClr val="929292"/>
    <a:srgbClr val="262626"/>
    <a:srgbClr val="CFFDFC"/>
    <a:srgbClr val="B6FCFA"/>
    <a:srgbClr val="F354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06" autoAdjust="0"/>
    <p:restoredTop sz="78341" autoAdjust="0"/>
  </p:normalViewPr>
  <p:slideViewPr>
    <p:cSldViewPr>
      <p:cViewPr varScale="1">
        <p:scale>
          <a:sx n="69" d="100"/>
          <a:sy n="69" d="100"/>
        </p:scale>
        <p:origin x="-1219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>
        <p:scale>
          <a:sx n="75" d="100"/>
          <a:sy n="75" d="100"/>
        </p:scale>
        <p:origin x="-1452" y="-72"/>
      </p:cViewPr>
      <p:guideLst>
        <p:guide orient="horz" pos="3144"/>
        <p:guide pos="215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76" tIns="47838" rIns="95676" bIns="47838" numCol="1" anchor="t" anchorCtr="0" compatLnSpc="1">
            <a:prstTxWarp prst="textNoShape">
              <a:avLst/>
            </a:prstTxWarp>
          </a:bodyPr>
          <a:lstStyle>
            <a:lvl1pPr defTabSz="957049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  <a:defRPr sz="1200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ИТ стратегии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9850" y="0"/>
            <a:ext cx="2967038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76" tIns="47838" rIns="95676" bIns="47838" numCol="1" anchor="t" anchorCtr="0" compatLnSpc="1">
            <a:prstTxWarp prst="textNoShape">
              <a:avLst/>
            </a:prstTxWarp>
          </a:bodyPr>
          <a:lstStyle>
            <a:lvl1pPr algn="r" defTabSz="957049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  <a:defRPr sz="1200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8771BA-6FF2-4383-A03C-1C9470EFFFEF}" type="datetime1">
              <a:rPr lang="en-US"/>
              <a:pPr>
                <a:defRPr/>
              </a:pPr>
              <a:t>6/12/2012</a:t>
            </a:fld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80550"/>
            <a:ext cx="2967038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76" tIns="47838" rIns="95676" bIns="47838" numCol="1" anchor="b" anchorCtr="0" compatLnSpc="1">
            <a:prstTxWarp prst="textNoShape">
              <a:avLst/>
            </a:prstTxWarp>
          </a:bodyPr>
          <a:lstStyle>
            <a:lvl1pPr defTabSz="957049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  <a:defRPr sz="1200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9850" y="9480550"/>
            <a:ext cx="2967038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76" tIns="47838" rIns="95676" bIns="47838" numCol="1" anchor="b" anchorCtr="0" compatLnSpc="1">
            <a:prstTxWarp prst="textNoShape">
              <a:avLst/>
            </a:prstTxWarp>
          </a:bodyPr>
          <a:lstStyle>
            <a:lvl1pPr algn="r" defTabSz="957049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  <a:defRPr sz="1200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512A45-BEC2-4C8A-BCDC-4AB709983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34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54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45" tIns="46872" rIns="93745" bIns="46872" numCol="1" anchor="t" anchorCtr="0" compatLnSpc="1">
            <a:prstTxWarp prst="textNoShape">
              <a:avLst/>
            </a:prstTxWarp>
          </a:bodyPr>
          <a:lstStyle>
            <a:lvl1pPr defTabSz="937617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  <a:defRPr sz="1200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ИТ стратегии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6703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45" tIns="46872" rIns="93745" bIns="46872" numCol="1" anchor="t" anchorCtr="0" compatLnSpc="1">
            <a:prstTxWarp prst="textNoShape">
              <a:avLst/>
            </a:prstTxWarp>
          </a:bodyPr>
          <a:lstStyle>
            <a:lvl1pPr algn="r" defTabSz="937617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  <a:defRPr sz="1200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A7782EB-C898-4415-A822-887ABC219BD9}" type="datetime1">
              <a:rPr lang="en-US"/>
              <a:pPr>
                <a:defRPr/>
              </a:pPr>
              <a:t>6/12/2012</a:t>
            </a:fld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5013"/>
            <a:ext cx="5018088" cy="3763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45038"/>
            <a:ext cx="504190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45" tIns="46872" rIns="93745" bIns="468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88488"/>
            <a:ext cx="29654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45" tIns="46872" rIns="93745" bIns="46872" numCol="1" anchor="b" anchorCtr="0" compatLnSpc="1">
            <a:prstTxWarp prst="textNoShape">
              <a:avLst/>
            </a:prstTxWarp>
          </a:bodyPr>
          <a:lstStyle>
            <a:lvl1pPr defTabSz="937617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  <a:defRPr sz="1200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88488"/>
            <a:ext cx="296703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45" tIns="46872" rIns="93745" bIns="46872" numCol="1" anchor="b" anchorCtr="0" compatLnSpc="1">
            <a:prstTxWarp prst="textNoShape">
              <a:avLst/>
            </a:prstTxWarp>
          </a:bodyPr>
          <a:lstStyle>
            <a:lvl1pPr algn="r" defTabSz="937617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  <a:defRPr sz="1200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07F00D-575F-4C6B-AC3C-9DDE250C6F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37022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2"/>
                </a:solidFill>
                <a:cs typeface="Arial" charset="0"/>
              </a:rPr>
              <a:t>ИТ стратегии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817D7804-23CD-465C-9C70-376AF869F2C4}" type="datetime1">
              <a:rPr lang="en-US" smtClean="0">
                <a:solidFill>
                  <a:schemeClr val="bg2"/>
                </a:solidFill>
                <a:cs typeface="Arial" charset="0"/>
              </a:rPr>
              <a:pPr eaLnBrk="1" hangingPunct="1"/>
              <a:t>6/12/2012</a:t>
            </a:fld>
            <a:endParaRPr lang="en-US" smtClean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491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F0FE4B09-426D-4713-9FC7-064434F8EA78}" type="slidenum">
              <a:rPr lang="en-US" smtClean="0">
                <a:solidFill>
                  <a:schemeClr val="bg2"/>
                </a:solidFill>
                <a:cs typeface="Arial" charset="0"/>
              </a:rPr>
              <a:pPr eaLnBrk="1" hangingPunct="1"/>
              <a:t>1</a:t>
            </a:fld>
            <a:endParaRPr lang="en-US" smtClean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491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70660" name="Верхний колонтитул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2"/>
                </a:solidFill>
                <a:cs typeface="Arial" charset="0"/>
              </a:rPr>
              <a:t>ИТ стратегии</a:t>
            </a:r>
          </a:p>
        </p:txBody>
      </p:sp>
      <p:sp>
        <p:nvSpPr>
          <p:cNvPr id="70661" name="Дата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3FC36687-C85A-4A44-9C7E-2E8446543DA0}" type="datetime1">
              <a:rPr lang="en-US" smtClean="0">
                <a:solidFill>
                  <a:schemeClr val="bg2"/>
                </a:solidFill>
                <a:cs typeface="Arial" charset="0"/>
              </a:rPr>
              <a:pPr eaLnBrk="1" hangingPunct="1"/>
              <a:t>6/12/2012</a:t>
            </a:fld>
            <a:endParaRPr lang="en-US" smtClean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70662" name="Номер слайда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8171661F-07B5-4139-BC55-5D87AFA28C04}" type="slidenum">
              <a:rPr lang="en-US" smtClean="0">
                <a:solidFill>
                  <a:schemeClr val="bg2"/>
                </a:solidFill>
                <a:cs typeface="Arial" charset="0"/>
              </a:rPr>
              <a:pPr eaLnBrk="1" hangingPunct="1"/>
              <a:t>10</a:t>
            </a:fld>
            <a:endParaRPr lang="en-US" smtClean="0">
              <a:solidFill>
                <a:schemeClr val="bg2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71684" name="Верхний колонтитул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2"/>
                </a:solidFill>
                <a:cs typeface="Arial" charset="0"/>
              </a:rPr>
              <a:t>ИТ стратегии</a:t>
            </a:r>
          </a:p>
        </p:txBody>
      </p:sp>
      <p:sp>
        <p:nvSpPr>
          <p:cNvPr id="71685" name="Дата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B1437B4F-BD1C-4216-ADAF-6F45E4C01B13}" type="datetime1">
              <a:rPr lang="en-US" smtClean="0">
                <a:solidFill>
                  <a:schemeClr val="bg2"/>
                </a:solidFill>
                <a:cs typeface="Arial" charset="0"/>
              </a:rPr>
              <a:pPr eaLnBrk="1" hangingPunct="1"/>
              <a:t>6/12/2012</a:t>
            </a:fld>
            <a:endParaRPr lang="en-US" smtClean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71686" name="Номер слайда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AC21D0D0-7DB1-4317-89B3-6F325C7E0948}" type="slidenum">
              <a:rPr lang="en-US" smtClean="0">
                <a:solidFill>
                  <a:schemeClr val="bg2"/>
                </a:solidFill>
                <a:cs typeface="Arial" charset="0"/>
              </a:rPr>
              <a:pPr eaLnBrk="1" hangingPunct="1"/>
              <a:t>11</a:t>
            </a:fld>
            <a:endParaRPr lang="en-US" smtClean="0">
              <a:solidFill>
                <a:schemeClr val="bg2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72708" name="Верхний колонтитул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2"/>
                </a:solidFill>
                <a:cs typeface="Arial" charset="0"/>
              </a:rPr>
              <a:t>ИТ стратегии</a:t>
            </a:r>
          </a:p>
        </p:txBody>
      </p:sp>
      <p:sp>
        <p:nvSpPr>
          <p:cNvPr id="72709" name="Дата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905925B4-3ED8-4024-A6B5-DFA1E71A6BA0}" type="datetime1">
              <a:rPr lang="en-US" smtClean="0">
                <a:solidFill>
                  <a:schemeClr val="bg2"/>
                </a:solidFill>
                <a:cs typeface="Arial" charset="0"/>
              </a:rPr>
              <a:pPr eaLnBrk="1" hangingPunct="1"/>
              <a:t>6/12/2012</a:t>
            </a:fld>
            <a:endParaRPr lang="en-US" smtClean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72710" name="Номер слайда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B691D3C5-FC63-4528-911D-16F39D12A3CB}" type="slidenum">
              <a:rPr lang="en-US" smtClean="0">
                <a:solidFill>
                  <a:schemeClr val="bg2"/>
                </a:solidFill>
                <a:cs typeface="Arial" charset="0"/>
              </a:rPr>
              <a:pPr eaLnBrk="1" hangingPunct="1"/>
              <a:t>12</a:t>
            </a:fld>
            <a:endParaRPr lang="en-US" smtClean="0">
              <a:solidFill>
                <a:schemeClr val="bg2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026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5038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35038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35038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35038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35038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2"/>
                </a:solidFill>
                <a:cs typeface="Arial" charset="0"/>
              </a:rPr>
              <a:t>ИТ стратегии</a:t>
            </a:r>
          </a:p>
        </p:txBody>
      </p:sp>
      <p:sp>
        <p:nvSpPr>
          <p:cNvPr id="73731" name="Rectangle 1027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5038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35038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35038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35038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35038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14C8A4B7-C172-40BA-8150-52A7E76AF083}" type="datetime1">
              <a:rPr lang="en-US" smtClean="0">
                <a:solidFill>
                  <a:schemeClr val="bg2"/>
                </a:solidFill>
                <a:cs typeface="Arial" charset="0"/>
              </a:rPr>
              <a:pPr eaLnBrk="1" hangingPunct="1"/>
              <a:t>6/12/2012</a:t>
            </a:fld>
            <a:endParaRPr lang="en-US" smtClean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7373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35038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35038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35038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35038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D42F9C53-1913-4CE7-8D5D-CB999CA01262}" type="slidenum">
              <a:rPr lang="en-US" smtClean="0">
                <a:solidFill>
                  <a:schemeClr val="bg2"/>
                </a:solidFill>
                <a:cs typeface="Arial" charset="0"/>
              </a:rPr>
              <a:pPr eaLnBrk="1" hangingPunct="1"/>
              <a:t>13</a:t>
            </a:fld>
            <a:endParaRPr lang="en-US" smtClean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737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5038" y="750888"/>
            <a:ext cx="4986337" cy="3740150"/>
          </a:xfrm>
          <a:ln/>
        </p:spPr>
      </p:sp>
      <p:sp>
        <p:nvSpPr>
          <p:cNvPr id="737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678363"/>
            <a:ext cx="6213475" cy="4751387"/>
          </a:xfrm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75780" name="Верхний колонтитул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2"/>
                </a:solidFill>
                <a:cs typeface="Arial" charset="0"/>
              </a:rPr>
              <a:t>ИТ стратегии</a:t>
            </a:r>
          </a:p>
        </p:txBody>
      </p:sp>
      <p:sp>
        <p:nvSpPr>
          <p:cNvPr id="75781" name="Дата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9C941502-69D3-4F23-A02A-F51C44176588}" type="datetime1">
              <a:rPr lang="en-US" smtClean="0">
                <a:solidFill>
                  <a:schemeClr val="bg2"/>
                </a:solidFill>
                <a:cs typeface="Arial" charset="0"/>
              </a:rPr>
              <a:pPr eaLnBrk="1" hangingPunct="1"/>
              <a:t>6/12/2012</a:t>
            </a:fld>
            <a:endParaRPr lang="en-US" smtClean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75782" name="Номер слайда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1D02B371-7F4D-4386-A8C6-1C3B4E0C2AA4}" type="slidenum">
              <a:rPr lang="en-US" smtClean="0">
                <a:solidFill>
                  <a:schemeClr val="bg2"/>
                </a:solidFill>
                <a:cs typeface="Arial" charset="0"/>
              </a:rPr>
              <a:pPr eaLnBrk="1" hangingPunct="1"/>
              <a:t>14</a:t>
            </a:fld>
            <a:endParaRPr lang="en-US" smtClean="0">
              <a:solidFill>
                <a:schemeClr val="bg2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76804" name="Верхний колонтитул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2"/>
                </a:solidFill>
                <a:cs typeface="Arial" charset="0"/>
              </a:rPr>
              <a:t>ИТ стратегии</a:t>
            </a:r>
          </a:p>
        </p:txBody>
      </p:sp>
      <p:sp>
        <p:nvSpPr>
          <p:cNvPr id="76805" name="Дата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F624B310-ED08-43F0-92E7-10EB74422DD7}" type="datetime1">
              <a:rPr lang="en-US" smtClean="0">
                <a:solidFill>
                  <a:schemeClr val="bg2"/>
                </a:solidFill>
                <a:cs typeface="Arial" charset="0"/>
              </a:rPr>
              <a:pPr eaLnBrk="1" hangingPunct="1"/>
              <a:t>6/12/2012</a:t>
            </a:fld>
            <a:endParaRPr lang="en-US" smtClean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76806" name="Номер слайда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DA8B5E24-7552-4F92-BC8C-B1C55C8D56DC}" type="slidenum">
              <a:rPr lang="en-US" smtClean="0">
                <a:solidFill>
                  <a:schemeClr val="bg2"/>
                </a:solidFill>
                <a:cs typeface="Arial" charset="0"/>
              </a:rPr>
              <a:pPr eaLnBrk="1" hangingPunct="1"/>
              <a:t>15</a:t>
            </a:fld>
            <a:endParaRPr lang="en-US" smtClean="0">
              <a:solidFill>
                <a:schemeClr val="bg2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77828" name="Верхний колонтитул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2"/>
                </a:solidFill>
                <a:cs typeface="Arial" charset="0"/>
              </a:rPr>
              <a:t>ИТ стратегии</a:t>
            </a:r>
          </a:p>
        </p:txBody>
      </p:sp>
      <p:sp>
        <p:nvSpPr>
          <p:cNvPr id="77829" name="Дата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2352136C-AE5B-4FCB-AEE0-E29F4B62633D}" type="datetime1">
              <a:rPr lang="en-US" smtClean="0">
                <a:solidFill>
                  <a:schemeClr val="bg2"/>
                </a:solidFill>
                <a:cs typeface="Arial" charset="0"/>
              </a:rPr>
              <a:pPr eaLnBrk="1" hangingPunct="1"/>
              <a:t>6/12/2012</a:t>
            </a:fld>
            <a:endParaRPr lang="en-US" smtClean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77830" name="Номер слайда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403991FF-49B8-4BD0-A467-E55087CB9259}" type="slidenum">
              <a:rPr lang="en-US" smtClean="0">
                <a:solidFill>
                  <a:schemeClr val="bg2"/>
                </a:solidFill>
                <a:cs typeface="Arial" charset="0"/>
              </a:rPr>
              <a:pPr eaLnBrk="1" hangingPunct="1"/>
              <a:t>16</a:t>
            </a:fld>
            <a:endParaRPr lang="en-US" smtClean="0">
              <a:solidFill>
                <a:schemeClr val="bg2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026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35038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35038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35038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35038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2"/>
                </a:solidFill>
                <a:cs typeface="Arial" charset="0"/>
              </a:rPr>
              <a:t>ИТ стратегии</a:t>
            </a:r>
          </a:p>
        </p:txBody>
      </p:sp>
      <p:sp>
        <p:nvSpPr>
          <p:cNvPr id="80899" name="Rectangle 1027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35038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35038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35038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35038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049CFC04-FEB8-4CF1-BE4C-8752E94B3F16}" type="datetime1">
              <a:rPr lang="en-US" smtClean="0">
                <a:solidFill>
                  <a:schemeClr val="bg2"/>
                </a:solidFill>
                <a:cs typeface="Arial" charset="0"/>
              </a:rPr>
              <a:pPr eaLnBrk="1" hangingPunct="1"/>
              <a:t>6/12/2012</a:t>
            </a:fld>
            <a:endParaRPr lang="en-US" smtClean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8090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35038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35038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35038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35038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30B08084-F927-47AA-8F2A-819CC5DDA1CA}" type="slidenum">
              <a:rPr lang="en-US" smtClean="0">
                <a:solidFill>
                  <a:schemeClr val="bg2"/>
                </a:solidFill>
                <a:cs typeface="Arial" charset="0"/>
              </a:rPr>
              <a:pPr eaLnBrk="1" hangingPunct="1"/>
              <a:t>17</a:t>
            </a:fld>
            <a:endParaRPr lang="en-US" smtClean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809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35013"/>
            <a:ext cx="5018088" cy="3763962"/>
          </a:xfrm>
          <a:ln/>
        </p:spPr>
      </p:sp>
      <p:sp>
        <p:nvSpPr>
          <p:cNvPr id="8090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79876" name="Верхний колонтитул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2"/>
                </a:solidFill>
                <a:cs typeface="Arial" charset="0"/>
              </a:rPr>
              <a:t>ИТ стратегии</a:t>
            </a:r>
          </a:p>
        </p:txBody>
      </p:sp>
      <p:sp>
        <p:nvSpPr>
          <p:cNvPr id="79877" name="Дата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D689382E-EA0E-48D4-8CB6-B4287BFB2A34}" type="datetime1">
              <a:rPr lang="en-US" smtClean="0">
                <a:solidFill>
                  <a:schemeClr val="bg2"/>
                </a:solidFill>
                <a:cs typeface="Arial" charset="0"/>
              </a:rPr>
              <a:pPr eaLnBrk="1" hangingPunct="1"/>
              <a:t>6/12/2012</a:t>
            </a:fld>
            <a:endParaRPr lang="en-US" smtClean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79878" name="Номер слайда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D91813FB-EAB3-4EFC-9019-55BDB87A14ED}" type="slidenum">
              <a:rPr lang="en-US" smtClean="0">
                <a:solidFill>
                  <a:schemeClr val="bg2"/>
                </a:solidFill>
                <a:cs typeface="Arial" charset="0"/>
              </a:rPr>
              <a:pPr eaLnBrk="1" hangingPunct="1"/>
              <a:t>18</a:t>
            </a:fld>
            <a:endParaRPr lang="en-US" smtClean="0">
              <a:solidFill>
                <a:schemeClr val="bg2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78852" name="Верхний колонтитул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2"/>
                </a:solidFill>
                <a:cs typeface="Arial" charset="0"/>
              </a:rPr>
              <a:t>ИТ стратегии</a:t>
            </a:r>
          </a:p>
        </p:txBody>
      </p:sp>
      <p:sp>
        <p:nvSpPr>
          <p:cNvPr id="78853" name="Дата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B4BB2567-33D8-4B20-86DC-D025559F1C5C}" type="datetime1">
              <a:rPr lang="en-US" smtClean="0">
                <a:solidFill>
                  <a:schemeClr val="bg2"/>
                </a:solidFill>
                <a:cs typeface="Arial" charset="0"/>
              </a:rPr>
              <a:pPr eaLnBrk="1" hangingPunct="1"/>
              <a:t>6/12/2012</a:t>
            </a:fld>
            <a:endParaRPr lang="en-US" smtClean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78854" name="Номер слайда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1A449B58-D040-47BA-98AF-8DA07F8E1834}" type="slidenum">
              <a:rPr lang="en-US" smtClean="0">
                <a:solidFill>
                  <a:schemeClr val="bg2"/>
                </a:solidFill>
                <a:cs typeface="Arial" charset="0"/>
              </a:rPr>
              <a:pPr eaLnBrk="1" hangingPunct="1"/>
              <a:t>19</a:t>
            </a:fld>
            <a:endParaRPr lang="en-US" smtClean="0">
              <a:solidFill>
                <a:schemeClr val="bg2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dirty="0" smtClean="0"/>
              <a:t>Как я пришел к разработке ИТ стратегий: всегда интересно было! Еще в конце 80-х годов интересно было, почему надо разрабатывать ту или иную функциональность у ПО.</a:t>
            </a:r>
          </a:p>
          <a:p>
            <a:r>
              <a:rPr lang="ru-RU" dirty="0" smtClean="0"/>
              <a:t>Год назад я выступал на этой конференции как сотрудник </a:t>
            </a:r>
            <a:r>
              <a:rPr lang="en-US" dirty="0" smtClean="0"/>
              <a:t>IBM</a:t>
            </a:r>
            <a:endParaRPr lang="ru-RU" dirty="0" smtClean="0"/>
          </a:p>
        </p:txBody>
      </p:sp>
      <p:sp>
        <p:nvSpPr>
          <p:cNvPr id="51204" name="Верхний колонтитул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2"/>
                </a:solidFill>
                <a:cs typeface="Arial" charset="0"/>
              </a:rPr>
              <a:t>ИТ стратегии</a:t>
            </a:r>
          </a:p>
        </p:txBody>
      </p:sp>
      <p:sp>
        <p:nvSpPr>
          <p:cNvPr id="51205" name="Дата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0A754CE5-FDB0-4AEE-B809-9D6BD4513AB3}" type="datetime1">
              <a:rPr lang="en-US" smtClean="0">
                <a:solidFill>
                  <a:schemeClr val="bg2"/>
                </a:solidFill>
                <a:cs typeface="Arial" charset="0"/>
              </a:rPr>
              <a:pPr eaLnBrk="1" hangingPunct="1"/>
              <a:t>6/12/2012</a:t>
            </a:fld>
            <a:endParaRPr lang="en-US" smtClean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51206" name="Номер слайда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91D0F079-BDE2-46AF-919E-9DE7FE96C3EA}" type="slidenum">
              <a:rPr lang="en-US" smtClean="0">
                <a:solidFill>
                  <a:schemeClr val="bg2"/>
                </a:solidFill>
                <a:cs typeface="Arial" charset="0"/>
              </a:rPr>
              <a:pPr eaLnBrk="1" hangingPunct="1"/>
              <a:t>2</a:t>
            </a:fld>
            <a:endParaRPr lang="en-US" smtClean="0">
              <a:solidFill>
                <a:schemeClr val="bg2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81924" name="Верхний колонтитул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2"/>
                </a:solidFill>
                <a:cs typeface="Arial" charset="0"/>
              </a:rPr>
              <a:t>ИТ стратегии</a:t>
            </a:r>
          </a:p>
        </p:txBody>
      </p:sp>
      <p:sp>
        <p:nvSpPr>
          <p:cNvPr id="81925" name="Дата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54037166-9B93-4CBF-BF8B-6E6E0FCF9074}" type="datetime1">
              <a:rPr lang="en-US" smtClean="0">
                <a:solidFill>
                  <a:schemeClr val="bg2"/>
                </a:solidFill>
                <a:cs typeface="Arial" charset="0"/>
              </a:rPr>
              <a:pPr eaLnBrk="1" hangingPunct="1"/>
              <a:t>6/12/2012</a:t>
            </a:fld>
            <a:endParaRPr lang="en-US" smtClean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81926" name="Номер слайда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01F408EA-D651-4B2C-B048-90EE0A4DC439}" type="slidenum">
              <a:rPr lang="en-US" smtClean="0">
                <a:solidFill>
                  <a:schemeClr val="bg2"/>
                </a:solidFill>
                <a:cs typeface="Arial" charset="0"/>
              </a:rPr>
              <a:pPr eaLnBrk="1" hangingPunct="1"/>
              <a:t>20</a:t>
            </a:fld>
            <a:endParaRPr lang="en-US" smtClean="0">
              <a:solidFill>
                <a:schemeClr val="bg2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26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5038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35038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35038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35038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35038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2"/>
                </a:solidFill>
                <a:cs typeface="Arial" charset="0"/>
              </a:rPr>
              <a:t>ИТ стратегии</a:t>
            </a:r>
          </a:p>
        </p:txBody>
      </p:sp>
      <p:sp>
        <p:nvSpPr>
          <p:cNvPr id="82947" name="Rectangle 1027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5038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35038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35038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35038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35038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D41A5275-9373-4F50-A3A4-92299C663FB8}" type="datetime1">
              <a:rPr lang="en-US" smtClean="0">
                <a:solidFill>
                  <a:schemeClr val="bg2"/>
                </a:solidFill>
                <a:cs typeface="Arial" charset="0"/>
              </a:rPr>
              <a:pPr eaLnBrk="1" hangingPunct="1"/>
              <a:t>6/12/2012</a:t>
            </a:fld>
            <a:endParaRPr lang="en-US" smtClean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8294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35038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35038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35038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35038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B8E6A791-0374-40DB-9820-3E549F9C86C2}" type="slidenum">
              <a:rPr lang="en-US" smtClean="0">
                <a:solidFill>
                  <a:schemeClr val="bg2"/>
                </a:solidFill>
                <a:cs typeface="Arial" charset="0"/>
              </a:rPr>
              <a:pPr eaLnBrk="1" hangingPunct="1"/>
              <a:t>21</a:t>
            </a:fld>
            <a:endParaRPr lang="en-US" smtClean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829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5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83972" name="Верхний колонтитул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2"/>
                </a:solidFill>
                <a:cs typeface="Arial" charset="0"/>
              </a:rPr>
              <a:t>ИТ стратегии</a:t>
            </a:r>
          </a:p>
        </p:txBody>
      </p:sp>
      <p:sp>
        <p:nvSpPr>
          <p:cNvPr id="83973" name="Дата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F8E563EC-6E36-4B10-9BE0-24A25C5F4DB2}" type="datetime1">
              <a:rPr lang="en-US" smtClean="0">
                <a:solidFill>
                  <a:schemeClr val="bg2"/>
                </a:solidFill>
                <a:cs typeface="Arial" charset="0"/>
              </a:rPr>
              <a:pPr eaLnBrk="1" hangingPunct="1"/>
              <a:t>6/12/2012</a:t>
            </a:fld>
            <a:endParaRPr lang="en-US" smtClean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83974" name="Номер слайда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90E79909-18FC-4ADC-A61B-FBE1BE409A78}" type="slidenum">
              <a:rPr lang="en-US" smtClean="0">
                <a:solidFill>
                  <a:schemeClr val="bg2"/>
                </a:solidFill>
                <a:cs typeface="Arial" charset="0"/>
              </a:rPr>
              <a:pPr eaLnBrk="1" hangingPunct="1"/>
              <a:t>22</a:t>
            </a:fld>
            <a:endParaRPr lang="en-US" smtClean="0">
              <a:solidFill>
                <a:schemeClr val="bg2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84996" name="Верхний колонтитул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2"/>
                </a:solidFill>
                <a:cs typeface="Arial" charset="0"/>
              </a:rPr>
              <a:t>ИТ стратегии</a:t>
            </a:r>
          </a:p>
        </p:txBody>
      </p:sp>
      <p:sp>
        <p:nvSpPr>
          <p:cNvPr id="84997" name="Дата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AA346186-79CA-41BD-B79B-824D4EBA72B0}" type="datetime1">
              <a:rPr lang="en-US" smtClean="0">
                <a:solidFill>
                  <a:schemeClr val="bg2"/>
                </a:solidFill>
                <a:cs typeface="Arial" charset="0"/>
              </a:rPr>
              <a:pPr eaLnBrk="1" hangingPunct="1"/>
              <a:t>6/12/2012</a:t>
            </a:fld>
            <a:endParaRPr lang="en-US" smtClean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84998" name="Номер слайда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5B21E5E2-3AE5-4A83-9544-828A38F11AF5}" type="slidenum">
              <a:rPr lang="en-US" smtClean="0">
                <a:solidFill>
                  <a:schemeClr val="bg2"/>
                </a:solidFill>
                <a:cs typeface="Arial" charset="0"/>
              </a:rPr>
              <a:pPr eaLnBrk="1" hangingPunct="1"/>
              <a:t>23</a:t>
            </a:fld>
            <a:endParaRPr lang="en-US" smtClean="0">
              <a:solidFill>
                <a:schemeClr val="bg2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26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2"/>
                </a:solidFill>
                <a:cs typeface="Arial" charset="0"/>
              </a:rPr>
              <a:t>ИТ стратегии</a:t>
            </a:r>
          </a:p>
        </p:txBody>
      </p:sp>
      <p:sp>
        <p:nvSpPr>
          <p:cNvPr id="52227" name="Rectangle 1027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6298A3AA-6EF2-4E35-8421-32338348EC88}" type="datetime1">
              <a:rPr lang="en-US" smtClean="0">
                <a:solidFill>
                  <a:schemeClr val="bg2"/>
                </a:solidFill>
                <a:cs typeface="Arial" charset="0"/>
              </a:rPr>
              <a:pPr eaLnBrk="1" hangingPunct="1"/>
              <a:t>6/12/2012</a:t>
            </a:fld>
            <a:endParaRPr lang="en-US" smtClean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5222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A6DABAD7-EE42-4BD2-A066-01A620C4B58C}" type="slidenum">
              <a:rPr lang="en-US" smtClean="0">
                <a:solidFill>
                  <a:schemeClr val="bg2"/>
                </a:solidFill>
                <a:cs typeface="Arial" charset="0"/>
              </a:rPr>
              <a:pPr eaLnBrk="1" hangingPunct="1"/>
              <a:t>24</a:t>
            </a:fld>
            <a:endParaRPr lang="en-US" smtClean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522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49300"/>
            <a:ext cx="4984750" cy="3740150"/>
          </a:xfrm>
          <a:ln/>
        </p:spPr>
      </p:sp>
      <p:sp>
        <p:nvSpPr>
          <p:cNvPr id="522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741863"/>
            <a:ext cx="5475288" cy="4489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48" tIns="44573" rIns="89148" bIns="44573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90116" name="Верхний колонтитул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2"/>
                </a:solidFill>
                <a:cs typeface="Arial" charset="0"/>
              </a:rPr>
              <a:t>ИТ стратегии</a:t>
            </a:r>
          </a:p>
        </p:txBody>
      </p:sp>
      <p:sp>
        <p:nvSpPr>
          <p:cNvPr id="90117" name="Дата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ADA53D2E-6281-49AF-9639-4E070537816C}" type="datetime1">
              <a:rPr lang="en-US" smtClean="0">
                <a:solidFill>
                  <a:schemeClr val="bg2"/>
                </a:solidFill>
                <a:cs typeface="Arial" charset="0"/>
              </a:rPr>
              <a:pPr eaLnBrk="1" hangingPunct="1"/>
              <a:t>6/12/2012</a:t>
            </a:fld>
            <a:endParaRPr lang="en-US" smtClean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90118" name="Номер слайда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2180DA00-963F-4A60-ABBB-CBAE6C86961B}" type="slidenum">
              <a:rPr lang="en-US" smtClean="0">
                <a:solidFill>
                  <a:schemeClr val="bg2"/>
                </a:solidFill>
                <a:cs typeface="Arial" charset="0"/>
              </a:rPr>
              <a:pPr eaLnBrk="1" hangingPunct="1"/>
              <a:t>25</a:t>
            </a:fld>
            <a:endParaRPr lang="en-US" smtClean="0">
              <a:solidFill>
                <a:schemeClr val="bg2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2"/>
                </a:solidFill>
                <a:cs typeface="Arial" charset="0"/>
              </a:rPr>
              <a:t>ИТ стратегии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4F27A298-EB04-4438-AFD3-440F1B377146}" type="datetime1">
              <a:rPr lang="en-US" smtClean="0">
                <a:solidFill>
                  <a:schemeClr val="bg2"/>
                </a:solidFill>
                <a:cs typeface="Arial" charset="0"/>
              </a:rPr>
              <a:pPr eaLnBrk="1" hangingPunct="1"/>
              <a:t>6/12/2012</a:t>
            </a:fld>
            <a:endParaRPr lang="en-US" smtClean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911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D8EC3C31-5E08-4496-8702-48639815CD0F}" type="slidenum">
              <a:rPr lang="en-US" smtClean="0">
                <a:solidFill>
                  <a:schemeClr val="bg2"/>
                </a:solidFill>
                <a:cs typeface="Arial" charset="0"/>
              </a:rPr>
              <a:pPr eaLnBrk="1" hangingPunct="1"/>
              <a:t>26</a:t>
            </a:fld>
            <a:endParaRPr lang="en-US" smtClean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911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26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2"/>
                </a:solidFill>
                <a:cs typeface="Arial" charset="0"/>
              </a:rPr>
              <a:t>ИТ стратегии</a:t>
            </a:r>
          </a:p>
        </p:txBody>
      </p:sp>
      <p:sp>
        <p:nvSpPr>
          <p:cNvPr id="52227" name="Rectangle 1027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6298A3AA-6EF2-4E35-8421-32338348EC88}" type="datetime1">
              <a:rPr lang="en-US" smtClean="0">
                <a:solidFill>
                  <a:schemeClr val="bg2"/>
                </a:solidFill>
                <a:cs typeface="Arial" charset="0"/>
              </a:rPr>
              <a:pPr eaLnBrk="1" hangingPunct="1"/>
              <a:t>6/12/2012</a:t>
            </a:fld>
            <a:endParaRPr lang="en-US" smtClean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5222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A6DABAD7-EE42-4BD2-A066-01A620C4B58C}" type="slidenum">
              <a:rPr lang="en-US" smtClean="0">
                <a:solidFill>
                  <a:schemeClr val="bg2"/>
                </a:solidFill>
                <a:cs typeface="Arial" charset="0"/>
              </a:rPr>
              <a:pPr eaLnBrk="1" hangingPunct="1"/>
              <a:t>3</a:t>
            </a:fld>
            <a:endParaRPr lang="en-US" smtClean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522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49300"/>
            <a:ext cx="4984750" cy="3740150"/>
          </a:xfrm>
          <a:ln/>
        </p:spPr>
      </p:sp>
      <p:sp>
        <p:nvSpPr>
          <p:cNvPr id="522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741863"/>
            <a:ext cx="5475288" cy="4489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48" tIns="44573" rIns="89148" bIns="44573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3492" name="Верхний колонтитул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2"/>
                </a:solidFill>
                <a:cs typeface="Arial" charset="0"/>
              </a:rPr>
              <a:t>ИТ стратегии</a:t>
            </a:r>
          </a:p>
        </p:txBody>
      </p:sp>
      <p:sp>
        <p:nvSpPr>
          <p:cNvPr id="63493" name="Дата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3747BA94-2AC6-49F4-BA26-AB99A5BA3818}" type="datetime1">
              <a:rPr lang="en-US" smtClean="0">
                <a:solidFill>
                  <a:schemeClr val="bg2"/>
                </a:solidFill>
                <a:cs typeface="Arial" charset="0"/>
              </a:rPr>
              <a:pPr eaLnBrk="1" hangingPunct="1"/>
              <a:t>6/12/2012</a:t>
            </a:fld>
            <a:endParaRPr lang="en-US" smtClean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63494" name="Номер слайда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AF28A204-4190-4F1B-AF32-BDDAED45C97A}" type="slidenum">
              <a:rPr lang="en-US" smtClean="0">
                <a:solidFill>
                  <a:schemeClr val="bg2"/>
                </a:solidFill>
                <a:cs typeface="Arial" charset="0"/>
              </a:rPr>
              <a:pPr eaLnBrk="1" hangingPunct="1"/>
              <a:t>4</a:t>
            </a:fld>
            <a:endParaRPr lang="en-US" smtClean="0">
              <a:solidFill>
                <a:schemeClr val="bg2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6564" name="Верхний колонтитул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2"/>
                </a:solidFill>
                <a:cs typeface="Arial" charset="0"/>
              </a:rPr>
              <a:t>ИТ стратегии</a:t>
            </a:r>
          </a:p>
        </p:txBody>
      </p:sp>
      <p:sp>
        <p:nvSpPr>
          <p:cNvPr id="66565" name="Дата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BF7E722D-5753-4152-8B6C-DB7A423D2E5D}" type="datetime1">
              <a:rPr lang="en-US" smtClean="0">
                <a:solidFill>
                  <a:schemeClr val="bg2"/>
                </a:solidFill>
                <a:cs typeface="Arial" charset="0"/>
              </a:rPr>
              <a:pPr eaLnBrk="1" hangingPunct="1"/>
              <a:t>6/12/2012</a:t>
            </a:fld>
            <a:endParaRPr lang="en-US" smtClean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66566" name="Номер слайда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2CFDDDEC-29AB-4C16-86D6-A4821D72507E}" type="slidenum">
              <a:rPr lang="en-US" smtClean="0">
                <a:solidFill>
                  <a:schemeClr val="bg2"/>
                </a:solidFill>
                <a:cs typeface="Arial" charset="0"/>
              </a:rPr>
              <a:pPr eaLnBrk="1" hangingPunct="1"/>
              <a:t>5</a:t>
            </a:fld>
            <a:endParaRPr lang="en-US" smtClean="0">
              <a:solidFill>
                <a:schemeClr val="bg2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26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2"/>
                </a:solidFill>
                <a:cs typeface="Arial" charset="0"/>
              </a:rPr>
              <a:t>ИТ стратегии</a:t>
            </a:r>
          </a:p>
        </p:txBody>
      </p:sp>
      <p:sp>
        <p:nvSpPr>
          <p:cNvPr id="52227" name="Rectangle 1027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6298A3AA-6EF2-4E35-8421-32338348EC88}" type="datetime1">
              <a:rPr lang="en-US" smtClean="0">
                <a:solidFill>
                  <a:schemeClr val="bg2"/>
                </a:solidFill>
                <a:cs typeface="Arial" charset="0"/>
              </a:rPr>
              <a:pPr eaLnBrk="1" hangingPunct="1"/>
              <a:t>6/12/2012</a:t>
            </a:fld>
            <a:endParaRPr lang="en-US" smtClean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5222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A6DABAD7-EE42-4BD2-A066-01A620C4B58C}" type="slidenum">
              <a:rPr lang="en-US" smtClean="0">
                <a:solidFill>
                  <a:schemeClr val="bg2"/>
                </a:solidFill>
                <a:cs typeface="Arial" charset="0"/>
              </a:rPr>
              <a:pPr eaLnBrk="1" hangingPunct="1"/>
              <a:t>6</a:t>
            </a:fld>
            <a:endParaRPr lang="en-US" smtClean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522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49300"/>
            <a:ext cx="4984750" cy="3740150"/>
          </a:xfrm>
          <a:ln/>
        </p:spPr>
      </p:sp>
      <p:sp>
        <p:nvSpPr>
          <p:cNvPr id="522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741863"/>
            <a:ext cx="5475288" cy="4489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48" tIns="44573" rIns="89148" bIns="44573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7588" name="Верхний колонтитул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2"/>
                </a:solidFill>
                <a:cs typeface="Arial" charset="0"/>
              </a:rPr>
              <a:t>ИТ стратегии</a:t>
            </a:r>
          </a:p>
        </p:txBody>
      </p:sp>
      <p:sp>
        <p:nvSpPr>
          <p:cNvPr id="67589" name="Дата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9CBEBFA2-E30B-420B-A21C-3BB3A43F4A4A}" type="datetime1">
              <a:rPr lang="en-US" smtClean="0">
                <a:solidFill>
                  <a:schemeClr val="bg2"/>
                </a:solidFill>
                <a:cs typeface="Arial" charset="0"/>
              </a:rPr>
              <a:pPr eaLnBrk="1" hangingPunct="1"/>
              <a:t>6/12/2012</a:t>
            </a:fld>
            <a:endParaRPr lang="en-US" smtClean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67590" name="Номер слайда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FAB886E2-3C86-493F-AFEB-CC0D92BE7787}" type="slidenum">
              <a:rPr lang="en-US" smtClean="0">
                <a:solidFill>
                  <a:schemeClr val="bg2"/>
                </a:solidFill>
                <a:cs typeface="Arial" charset="0"/>
              </a:rPr>
              <a:pPr eaLnBrk="1" hangingPunct="1"/>
              <a:t>7</a:t>
            </a:fld>
            <a:endParaRPr lang="en-US" smtClean="0">
              <a:solidFill>
                <a:schemeClr val="bg2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9636" name="Верхний колонтитул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2"/>
                </a:solidFill>
                <a:cs typeface="Arial" charset="0"/>
              </a:rPr>
              <a:t>ИТ стратегии</a:t>
            </a:r>
          </a:p>
        </p:txBody>
      </p:sp>
      <p:sp>
        <p:nvSpPr>
          <p:cNvPr id="69637" name="Дата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8897E94A-AD52-4C46-A9A5-2750D66ACCF0}" type="datetime1">
              <a:rPr lang="en-US" smtClean="0">
                <a:solidFill>
                  <a:schemeClr val="bg2"/>
                </a:solidFill>
                <a:cs typeface="Arial" charset="0"/>
              </a:rPr>
              <a:pPr eaLnBrk="1" hangingPunct="1"/>
              <a:t>6/12/2012</a:t>
            </a:fld>
            <a:endParaRPr lang="en-US" smtClean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69638" name="Номер слайда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53A8B5E9-2072-4917-A63D-0DBCFFB4937A}" type="slidenum">
              <a:rPr lang="en-US" smtClean="0">
                <a:solidFill>
                  <a:schemeClr val="bg2"/>
                </a:solidFill>
                <a:cs typeface="Arial" charset="0"/>
              </a:rPr>
              <a:pPr eaLnBrk="1" hangingPunct="1"/>
              <a:t>8</a:t>
            </a:fld>
            <a:endParaRPr lang="en-US" smtClean="0">
              <a:solidFill>
                <a:schemeClr val="bg2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8612" name="Верхний колонтитул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2"/>
                </a:solidFill>
                <a:cs typeface="Arial" charset="0"/>
              </a:rPr>
              <a:t>ИТ стратегии</a:t>
            </a:r>
          </a:p>
        </p:txBody>
      </p:sp>
      <p:sp>
        <p:nvSpPr>
          <p:cNvPr id="68613" name="Дата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9295DA29-821E-4385-9EC3-DA151050B89C}" type="datetime1">
              <a:rPr lang="en-US" smtClean="0">
                <a:solidFill>
                  <a:schemeClr val="bg2"/>
                </a:solidFill>
                <a:cs typeface="Arial" charset="0"/>
              </a:rPr>
              <a:pPr eaLnBrk="1" hangingPunct="1"/>
              <a:t>6/12/2012</a:t>
            </a:fld>
            <a:endParaRPr lang="en-US" smtClean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68614" name="Номер слайда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3662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4E86F120-09D7-49B5-91EA-EBC0945C4BDE}" type="slidenum">
              <a:rPr lang="en-US" smtClean="0">
                <a:solidFill>
                  <a:schemeClr val="bg2"/>
                </a:solidFill>
                <a:cs typeface="Arial" charset="0"/>
              </a:rPr>
              <a:pPr eaLnBrk="1" hangingPunct="1"/>
              <a:t>9</a:t>
            </a:fld>
            <a:endParaRPr lang="en-US" smtClean="0">
              <a:solidFill>
                <a:schemeClr val="bg2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5257800"/>
            <a:ext cx="91440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0" y="0"/>
            <a:ext cx="91440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endParaRPr lang="ru-RU" sz="240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0" y="5257800"/>
            <a:ext cx="9144000" cy="0"/>
          </a:xfrm>
          <a:prstGeom prst="line">
            <a:avLst/>
          </a:prstGeom>
          <a:noFill/>
          <a:ln w="63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3443288" y="1295400"/>
            <a:ext cx="3556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  <a:defRPr/>
            </a:pPr>
            <a:r>
              <a:rPr lang="en-US" sz="1600" smtClean="0">
                <a:solidFill>
                  <a:schemeClr val="bg1"/>
                </a:solidFill>
                <a:cs typeface="Arial" pitchFamily="34" charset="0"/>
              </a:rPr>
              <a:t>   </a:t>
            </a:r>
            <a:endParaRPr lang="ru-RU" sz="1600" smtClean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267200"/>
            <a:ext cx="4343400" cy="914400"/>
          </a:xfrm>
        </p:spPr>
        <p:txBody>
          <a:bodyPr lIns="91440" tIns="18000" rIns="91440"/>
          <a:lstStyle>
            <a:lvl1pPr marL="0" indent="0">
              <a:buFont typeface="Wingdings" pitchFamily="2" charset="2"/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en-US" noProof="0" smtClean="0"/>
              <a:t>Presentation subtitle</a:t>
            </a:r>
            <a:br>
              <a:rPr lang="en-US" altLang="en-US" noProof="0" smtClean="0"/>
            </a:br>
            <a:r>
              <a:rPr lang="en-US" altLang="en-US" noProof="0" smtClean="0"/>
              <a:t>or sectional title information</a:t>
            </a:r>
          </a:p>
          <a:p>
            <a:pPr lvl="0"/>
            <a:endParaRPr lang="en-US" noProof="0" smtClean="0"/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2667000"/>
            <a:ext cx="5334000" cy="9144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40" rIns="91440" anchor="t"/>
          <a:lstStyle>
            <a:lvl1pPr>
              <a:defRPr sz="2500" b="1"/>
            </a:lvl1pPr>
          </a:lstStyle>
          <a:p>
            <a:pPr lvl="0"/>
            <a:r>
              <a:rPr lang="ru-RU" altLang="en-US" noProof="0" smtClean="0"/>
              <a:t>…</a:t>
            </a:r>
            <a:endParaRPr lang="en-US" noProof="0" smtClean="0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ftr" sz="quarter" idx="10"/>
          </p:nvPr>
        </p:nvSpPr>
        <p:spPr>
          <a:xfrm>
            <a:off x="2362200" y="5867400"/>
            <a:ext cx="4114800" cy="323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ru-RU" sz="1200"/>
              <a:t>Москва,</a:t>
            </a:r>
            <a:r>
              <a:rPr lang="en-US" sz="1200"/>
              <a:t>  2008</a:t>
            </a:r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39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0CE7C-1F3C-4FC3-9EC3-C281CC6D8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50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943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943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F51E5-894C-4509-A5AC-1818F3F27A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32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19746-05DB-405A-818A-766FE0CC1B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08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029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371600"/>
            <a:ext cx="4038600" cy="5029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6731C-D2AC-49B7-AC36-87D3F4436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75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5029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029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19650-32C4-42A7-BBA4-9248BE9E2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471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30060-187A-4A87-9E77-DDA0303DC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74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4A0C8-D2EC-4C6F-8216-1B9C965C3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86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78856-0C06-4715-B545-50A1BC762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95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5744B-E6AC-49D9-9235-E824CFECAC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98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6CB45-17F4-4F43-823F-B86D2C45A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76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53724-3E35-4872-A8C9-CB6C570694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50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B305B-95D3-49E7-BCEA-9E2AE0C03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71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B7843-21FB-43F2-B1BD-BFDFF0DFC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78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hidden">
          <a:xfrm>
            <a:off x="0" y="6477000"/>
            <a:ext cx="9144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hidden"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Main Slide Title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Level One</a:t>
            </a:r>
          </a:p>
          <a:p>
            <a:pPr lvl="1"/>
            <a:r>
              <a:rPr lang="en-US" smtClean="0"/>
              <a:t>Level Two</a:t>
            </a:r>
          </a:p>
          <a:p>
            <a:pPr lvl="2"/>
            <a:r>
              <a:rPr lang="en-US" smtClean="0"/>
              <a:t>Level Three</a:t>
            </a:r>
          </a:p>
          <a:p>
            <a:pPr lvl="3"/>
            <a:r>
              <a:rPr lang="en-US" smtClean="0"/>
              <a:t>Level Four</a:t>
            </a:r>
          </a:p>
          <a:p>
            <a:pPr lvl="4"/>
            <a:r>
              <a:rPr lang="en-US" smtClean="0"/>
              <a:t>Level Five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534150"/>
            <a:ext cx="12192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000" tIns="6840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0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095391D-11AB-4FFA-B478-0547194A7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12"/>
          <p:cNvSpPr>
            <a:spLocks noChangeShapeType="1"/>
          </p:cNvSpPr>
          <p:nvPr/>
        </p:nvSpPr>
        <p:spPr bwMode="auto">
          <a:xfrm flipV="1">
            <a:off x="1524000" y="6477000"/>
            <a:ext cx="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2" name="Line 1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63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033" name="Line 14"/>
          <p:cNvSpPr>
            <a:spLocks noChangeShapeType="1"/>
          </p:cNvSpPr>
          <p:nvPr/>
        </p:nvSpPr>
        <p:spPr bwMode="auto">
          <a:xfrm>
            <a:off x="0" y="6477000"/>
            <a:ext cx="9144000" cy="0"/>
          </a:xfrm>
          <a:prstGeom prst="line">
            <a:avLst/>
          </a:prstGeom>
          <a:noFill/>
          <a:ln w="63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034" name="Line 15"/>
          <p:cNvSpPr>
            <a:spLocks noChangeShapeType="1"/>
          </p:cNvSpPr>
          <p:nvPr/>
        </p:nvSpPr>
        <p:spPr bwMode="auto">
          <a:xfrm>
            <a:off x="457200" y="12954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534150"/>
            <a:ext cx="41148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6840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0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1036" name="Text Box 17"/>
          <p:cNvSpPr txBox="1">
            <a:spLocks noChangeArrowheads="1"/>
          </p:cNvSpPr>
          <p:nvPr/>
        </p:nvSpPr>
        <p:spPr bwMode="auto">
          <a:xfrm>
            <a:off x="6705600" y="6540500"/>
            <a:ext cx="2438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>
              <a:buFontTx/>
              <a:buNone/>
              <a:defRPr/>
            </a:pPr>
            <a:r>
              <a:rPr lang="en-US" altLang="en-US" sz="1200" smtClean="0">
                <a:solidFill>
                  <a:schemeClr val="bg1"/>
                </a:solidFill>
                <a:cs typeface="Arial" pitchFamily="34" charset="0"/>
              </a:rPr>
              <a:t> 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4" r:id="rId13"/>
    <p:sldLayoutId id="2147483836" r:id="rId1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  <a:ea typeface="Arial Unicode MS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  <a:ea typeface="Arial Unicode MS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  <a:ea typeface="Arial Unicode MS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  <a:ea typeface="Arial Unicode MS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  <a:ea typeface="Arial Unicode MS" pitchFamily="34" charset="-128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  <a:ea typeface="Arial Unicode MS" pitchFamily="34" charset="-128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  <a:ea typeface="Arial Unicode MS" pitchFamily="34" charset="-128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  <a:ea typeface="Arial Unicode MS" pitchFamily="34" charset="-128"/>
          <a:cs typeface="Arial" charset="0"/>
        </a:defRPr>
      </a:lvl9pPr>
    </p:titleStyle>
    <p:bodyStyle>
      <a:lvl1pPr marL="192088" indent="-192088" algn="l" rtl="0" eaLnBrk="0" fontAlgn="base" hangingPunct="0">
        <a:spcBef>
          <a:spcPct val="4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63550" indent="-185738" algn="l" rtl="0" eaLnBrk="0" fontAlgn="base" hangingPunct="0">
        <a:spcBef>
          <a:spcPct val="40000"/>
        </a:spcBef>
        <a:spcAft>
          <a:spcPct val="0"/>
        </a:spcAft>
        <a:buFont typeface="Arial" charset="0"/>
        <a:buChar char="-"/>
        <a:defRPr sz="1600">
          <a:solidFill>
            <a:schemeClr val="tx1"/>
          </a:solidFill>
          <a:latin typeface="+mn-lt"/>
          <a:cs typeface="+mn-cs"/>
        </a:defRPr>
      </a:lvl2pPr>
      <a:lvl3pPr marL="768350" indent="-193675" algn="l" rtl="0" eaLnBrk="0" fontAlgn="base" hangingPunct="0">
        <a:spcBef>
          <a:spcPct val="4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052513" indent="-180975" algn="l" rtl="0" eaLnBrk="0" fontAlgn="base" hangingPunct="0">
        <a:spcBef>
          <a:spcPct val="40000"/>
        </a:spcBef>
        <a:spcAft>
          <a:spcPct val="0"/>
        </a:spcAft>
        <a:buFont typeface="Arial" charset="0"/>
        <a:buChar char="-"/>
        <a:defRPr sz="1600">
          <a:solidFill>
            <a:schemeClr val="tx1"/>
          </a:solidFill>
          <a:latin typeface="+mn-lt"/>
          <a:cs typeface="+mn-cs"/>
        </a:defRPr>
      </a:lvl4pPr>
      <a:lvl5pPr marL="1381125" indent="-146050" algn="l" rtl="0" eaLnBrk="0" fontAlgn="base" hangingPunct="0">
        <a:spcBef>
          <a:spcPct val="40000"/>
        </a:spcBef>
        <a:spcAft>
          <a:spcPct val="0"/>
        </a:spcAft>
        <a:buFont typeface="Arial" charset="0"/>
        <a:buChar char="-"/>
        <a:defRPr sz="1400">
          <a:solidFill>
            <a:schemeClr val="tx1"/>
          </a:solidFill>
          <a:latin typeface="+mn-lt"/>
          <a:cs typeface="+mn-cs"/>
        </a:defRPr>
      </a:lvl5pPr>
      <a:lvl6pPr marL="1838325" indent="-146050" algn="l" rtl="0" fontAlgn="base">
        <a:spcBef>
          <a:spcPct val="40000"/>
        </a:spcBef>
        <a:spcAft>
          <a:spcPct val="0"/>
        </a:spcAft>
        <a:buFont typeface="Arial" charset="0"/>
        <a:buChar char="-"/>
        <a:defRPr sz="1400">
          <a:solidFill>
            <a:schemeClr val="tx1"/>
          </a:solidFill>
          <a:latin typeface="+mn-lt"/>
          <a:cs typeface="+mn-cs"/>
        </a:defRPr>
      </a:lvl6pPr>
      <a:lvl7pPr marL="2295525" indent="-146050" algn="l" rtl="0" fontAlgn="base">
        <a:spcBef>
          <a:spcPct val="40000"/>
        </a:spcBef>
        <a:spcAft>
          <a:spcPct val="0"/>
        </a:spcAft>
        <a:buFont typeface="Arial" charset="0"/>
        <a:buChar char="-"/>
        <a:defRPr sz="1400">
          <a:solidFill>
            <a:schemeClr val="tx1"/>
          </a:solidFill>
          <a:latin typeface="+mn-lt"/>
          <a:cs typeface="+mn-cs"/>
        </a:defRPr>
      </a:lvl7pPr>
      <a:lvl8pPr marL="2752725" indent="-146050" algn="l" rtl="0" fontAlgn="base">
        <a:spcBef>
          <a:spcPct val="40000"/>
        </a:spcBef>
        <a:spcAft>
          <a:spcPct val="0"/>
        </a:spcAft>
        <a:buFont typeface="Arial" charset="0"/>
        <a:buChar char="-"/>
        <a:defRPr sz="1400">
          <a:solidFill>
            <a:schemeClr val="tx1"/>
          </a:solidFill>
          <a:latin typeface="+mn-lt"/>
          <a:cs typeface="+mn-cs"/>
        </a:defRPr>
      </a:lvl8pPr>
      <a:lvl9pPr marL="3209925" indent="-146050" algn="l" rtl="0" fontAlgn="base">
        <a:spcBef>
          <a:spcPct val="40000"/>
        </a:spcBef>
        <a:spcAft>
          <a:spcPct val="0"/>
        </a:spcAft>
        <a:buFont typeface="Arial" charset="0"/>
        <a:buChar char="-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g@info-strategy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://www.info-strategy.ru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-strategy.ru/publication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-strategy.ru/education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mag@info-strategy.ru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nfo-strategy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209800"/>
            <a:ext cx="5486400" cy="16002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15 основных слайдов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простой </a:t>
            </a: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ИТ стратегии</a:t>
            </a: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304800" y="4800600"/>
            <a:ext cx="39624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000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ru-RU">
                <a:ea typeface="Arial Unicode MS" pitchFamily="34" charset="-128"/>
                <a:cs typeface="Arial Unicode MS" pitchFamily="34" charset="-128"/>
              </a:rPr>
              <a:t>   </a:t>
            </a:r>
            <a:endParaRPr lang="en-US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180975" y="3886200"/>
            <a:ext cx="4772025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ru-RU" i="1" dirty="0">
                <a:cs typeface="Arial" charset="0"/>
              </a:rPr>
              <a:t>Александр Михайлов</a:t>
            </a:r>
            <a:r>
              <a:rPr lang="ru-RU" sz="1600" i="1" dirty="0">
                <a:cs typeface="Arial" charset="0"/>
              </a:rPr>
              <a:t>, </a:t>
            </a:r>
            <a:r>
              <a:rPr lang="en-US" sz="1600" i="1" dirty="0">
                <a:cs typeface="Arial" charset="0"/>
              </a:rPr>
              <a:t>MBA</a:t>
            </a:r>
            <a:r>
              <a:rPr lang="ru-RU" sz="1600" i="1" dirty="0">
                <a:cs typeface="Arial" charset="0"/>
              </a:rPr>
              <a:t>, 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ru-RU" sz="1600" i="1" dirty="0">
                <a:cs typeface="Arial" charset="0"/>
              </a:rPr>
              <a:t>Генеральный директор компании </a:t>
            </a:r>
            <a:r>
              <a:rPr lang="ru-RU" sz="1600" i="1" dirty="0" smtClean="0">
                <a:cs typeface="Arial" charset="0"/>
              </a:rPr>
              <a:t/>
            </a:r>
            <a:br>
              <a:rPr lang="ru-RU" sz="1600" i="1" dirty="0" smtClean="0">
                <a:cs typeface="Arial" charset="0"/>
              </a:rPr>
            </a:br>
            <a:r>
              <a:rPr lang="ru-RU" sz="1600" i="1" dirty="0" smtClean="0">
                <a:cs typeface="Arial" charset="0"/>
              </a:rPr>
              <a:t>«</a:t>
            </a:r>
            <a:r>
              <a:rPr lang="ru-RU" sz="1600" i="1" dirty="0">
                <a:cs typeface="Arial" charset="0"/>
              </a:rPr>
              <a:t>Консалтинг по управлению ИТ»</a:t>
            </a:r>
          </a:p>
          <a:p>
            <a:pPr>
              <a:lnSpc>
                <a:spcPct val="120000"/>
              </a:lnSpc>
              <a:buNone/>
            </a:pPr>
            <a:r>
              <a:rPr lang="en-US" sz="1400" i="1" dirty="0" smtClean="0">
                <a:cs typeface="Arial" charset="0"/>
                <a:hlinkClick r:id="rId3"/>
              </a:rPr>
              <a:t>mag@info-strategy.ru</a:t>
            </a:r>
            <a:r>
              <a:rPr lang="en-US" sz="1400" i="1" dirty="0" smtClean="0">
                <a:cs typeface="Arial" charset="0"/>
              </a:rPr>
              <a:t>   </a:t>
            </a:r>
            <a:r>
              <a:rPr lang="en-US" sz="1400" i="1" dirty="0" smtClean="0">
                <a:cs typeface="Arial" charset="0"/>
                <a:hlinkClick r:id="rId4"/>
              </a:rPr>
              <a:t>www.info-strategy.ru</a:t>
            </a:r>
            <a:endParaRPr lang="en-US" sz="1400" i="1" dirty="0">
              <a:cs typeface="Arial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557837" y="5495925"/>
            <a:ext cx="3205163" cy="447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 eaLnBrk="1" hangingPunct="1">
              <a:buFont typeface="Wingdings" pitchFamily="2" charset="2"/>
              <a:buNone/>
            </a:pPr>
            <a:r>
              <a:rPr lang="ru-RU" sz="12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Просто, как 3,14159265358979323846264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ru-RU" sz="12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Закон Мэрфи</a:t>
            </a:r>
            <a:endParaRPr lang="ru-RU" sz="1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00200"/>
            <a:ext cx="4067175" cy="369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1. Требования бизнеса к ИТ, цели ИТ</a:t>
            </a:r>
            <a:br>
              <a:rPr lang="ru-RU" smtClean="0"/>
            </a:br>
            <a:r>
              <a:rPr lang="ru-RU" smtClean="0"/>
              <a:t>1.4. Видение и миссия ИТ</a:t>
            </a:r>
            <a:br>
              <a:rPr lang="ru-RU" smtClean="0"/>
            </a:br>
            <a:r>
              <a:rPr lang="ru-RU" smtClean="0"/>
              <a:t>1.5. Стратегические цели ИТ</a:t>
            </a:r>
          </a:p>
        </p:txBody>
      </p:sp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381000" y="1676400"/>
            <a:ext cx="3551238" cy="35052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1198563" y="3543300"/>
            <a:ext cx="1895475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24581" name="Rectangle 8"/>
          <p:cNvSpPr>
            <a:spLocks noChangeArrowheads="1"/>
          </p:cNvSpPr>
          <p:nvPr/>
        </p:nvSpPr>
        <p:spPr bwMode="gray">
          <a:xfrm>
            <a:off x="1671638" y="2514600"/>
            <a:ext cx="98583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96" tIns="42983" rIns="82896" bIns="42983">
            <a:spAutoFit/>
          </a:bodyPr>
          <a:lstStyle/>
          <a:p>
            <a:pPr marL="173038" indent="-173038" algn="ctr" defTabSz="677863" eaLnBrk="0" hangingPunct="0">
              <a:lnSpc>
                <a:spcPct val="90000"/>
              </a:lnSpc>
              <a:buFontTx/>
              <a:buNone/>
            </a:pPr>
            <a:r>
              <a:rPr lang="ru-RU" sz="1600">
                <a:cs typeface="Arial" charset="0"/>
              </a:rPr>
              <a:t>Видение</a:t>
            </a:r>
            <a:endParaRPr lang="en-US" sz="1600">
              <a:cs typeface="Arial" charset="0"/>
            </a:endParaRPr>
          </a:p>
        </p:txBody>
      </p:sp>
      <p:sp>
        <p:nvSpPr>
          <p:cNvPr id="24582" name="Rectangle 13"/>
          <p:cNvSpPr>
            <a:spLocks noChangeArrowheads="1"/>
          </p:cNvSpPr>
          <p:nvPr/>
        </p:nvSpPr>
        <p:spPr bwMode="gray">
          <a:xfrm>
            <a:off x="1724025" y="3046413"/>
            <a:ext cx="8763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96" tIns="42983" rIns="82896" bIns="42983">
            <a:spAutoFit/>
          </a:bodyPr>
          <a:lstStyle/>
          <a:p>
            <a:pPr marL="173038" indent="-173038" algn="r" defTabSz="677863" eaLnBrk="0" hangingPunct="0">
              <a:lnSpc>
                <a:spcPct val="90000"/>
              </a:lnSpc>
              <a:buFontTx/>
              <a:buNone/>
            </a:pPr>
            <a:r>
              <a:rPr lang="ru-RU" sz="1600">
                <a:cs typeface="Arial" charset="0"/>
              </a:rPr>
              <a:t>Миссия</a:t>
            </a:r>
            <a:endParaRPr lang="en-US" sz="1600">
              <a:cs typeface="Arial" charset="0"/>
            </a:endParaRPr>
          </a:p>
        </p:txBody>
      </p:sp>
      <p:sp>
        <p:nvSpPr>
          <p:cNvPr id="24583" name="Rectangle 17"/>
          <p:cNvSpPr>
            <a:spLocks noChangeArrowheads="1"/>
          </p:cNvSpPr>
          <p:nvPr/>
        </p:nvSpPr>
        <p:spPr bwMode="gray">
          <a:xfrm>
            <a:off x="1127125" y="4114800"/>
            <a:ext cx="211931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896" tIns="42983" rIns="82896" bIns="42983">
            <a:spAutoFit/>
          </a:bodyPr>
          <a:lstStyle/>
          <a:p>
            <a:pPr marL="173038" indent="-173038" algn="ctr" defTabSz="677863" eaLnBrk="0" hangingPunct="0">
              <a:lnSpc>
                <a:spcPct val="90000"/>
              </a:lnSpc>
              <a:buFontTx/>
              <a:buNone/>
            </a:pPr>
            <a:r>
              <a:rPr lang="ru-RU" sz="1600">
                <a:cs typeface="Arial" charset="0"/>
              </a:rPr>
              <a:t>Стратегические цели</a:t>
            </a:r>
            <a:endParaRPr lang="en-US" sz="1600">
              <a:cs typeface="Arial" charset="0"/>
            </a:endParaRPr>
          </a:p>
        </p:txBody>
      </p:sp>
      <p:sp>
        <p:nvSpPr>
          <p:cNvPr id="24584" name="Rectangle 3"/>
          <p:cNvSpPr>
            <a:spLocks noChangeArrowheads="1"/>
          </p:cNvSpPr>
          <p:nvPr/>
        </p:nvSpPr>
        <p:spPr bwMode="auto">
          <a:xfrm>
            <a:off x="3398838" y="1828800"/>
            <a:ext cx="5364162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" tIns="7200" rIns="10800" bIns="7200">
            <a:spAutoFit/>
          </a:bodyPr>
          <a:lstStyle/>
          <a:p>
            <a:pPr marL="552450" defTabSz="677863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</a:pPr>
            <a:r>
              <a:rPr lang="ru-RU" sz="1400">
                <a:solidFill>
                  <a:srgbClr val="000000"/>
                </a:solidFill>
                <a:cs typeface="Arial" charset="0"/>
              </a:rPr>
              <a:t>ИТ являются важным элементом  бизнеса и дают новые качества и конкурентные преимущества для бизнеса.</a:t>
            </a:r>
          </a:p>
          <a:p>
            <a:pPr marL="552450" defTabSz="677863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</a:pPr>
            <a:r>
              <a:rPr lang="ru-RU" sz="1400">
                <a:solidFill>
                  <a:srgbClr val="000000"/>
                </a:solidFill>
                <a:cs typeface="Arial" charset="0"/>
              </a:rPr>
              <a:t>ИТ служба ориентирована на создание и поддержку передовых ИТ решений, обеспечивающих повышение эффективности и прозрачности бизнеса в т.ч. за счет повышения производительности труда сотрудников и снижение административных издержек.</a:t>
            </a:r>
          </a:p>
          <a:p>
            <a:pPr marL="552450" defTabSz="677863">
              <a:spcBef>
                <a:spcPct val="25000"/>
              </a:spcBef>
              <a:buClr>
                <a:schemeClr val="folHlink"/>
              </a:buClr>
              <a:buFont typeface="Wingdings" pitchFamily="2" charset="2"/>
              <a:buNone/>
            </a:pPr>
            <a:endParaRPr lang="en-US" sz="1200">
              <a:solidFill>
                <a:srgbClr val="000000"/>
              </a:solidFill>
              <a:cs typeface="Arial" charset="0"/>
            </a:endParaRPr>
          </a:p>
          <a:p>
            <a:pPr marL="552450" defTabSz="677863">
              <a:spcBef>
                <a:spcPct val="5000"/>
              </a:spcBef>
              <a:buClr>
                <a:schemeClr val="folHlink"/>
              </a:buClr>
              <a:buFont typeface="Wingdings" pitchFamily="2" charset="2"/>
              <a:buNone/>
            </a:pPr>
            <a:r>
              <a:rPr lang="ru-RU" sz="1300">
                <a:solidFill>
                  <a:srgbClr val="000000"/>
                </a:solidFill>
                <a:cs typeface="Arial" charset="0"/>
              </a:rPr>
              <a:t>Это будет достигнуто за счет:</a:t>
            </a:r>
          </a:p>
          <a:p>
            <a:pPr marL="736600" lvl="1" defTabSz="677863">
              <a:spcBef>
                <a:spcPct val="5000"/>
              </a:spcBef>
              <a:buFontTx/>
              <a:buChar char="•"/>
            </a:pPr>
            <a:r>
              <a:rPr lang="ru-RU" sz="1300">
                <a:solidFill>
                  <a:srgbClr val="000000"/>
                </a:solidFill>
                <a:cs typeface="Arial" charset="0"/>
              </a:rPr>
              <a:t> Качественного предоставления  информационных услуг пользователям</a:t>
            </a:r>
          </a:p>
          <a:p>
            <a:pPr marL="736600" lvl="1" defTabSz="677863">
              <a:spcBef>
                <a:spcPct val="5000"/>
              </a:spcBef>
              <a:buFontTx/>
              <a:buChar char="•"/>
            </a:pPr>
            <a:r>
              <a:rPr lang="ru-RU" sz="1300">
                <a:solidFill>
                  <a:srgbClr val="000000"/>
                </a:solidFill>
                <a:cs typeface="Arial" charset="0"/>
              </a:rPr>
              <a:t> Обеспечения надежной работы ИТ</a:t>
            </a:r>
          </a:p>
          <a:p>
            <a:pPr marL="736600" lvl="1" defTabSz="677863">
              <a:spcBef>
                <a:spcPct val="5000"/>
              </a:spcBef>
              <a:buFontTx/>
              <a:buChar char="•"/>
            </a:pPr>
            <a:r>
              <a:rPr lang="ru-RU" sz="1300">
                <a:solidFill>
                  <a:srgbClr val="000000"/>
                </a:solidFill>
                <a:cs typeface="Arial" charset="0"/>
              </a:rPr>
              <a:t> Повышения удовлетворения пользователей ИТ</a:t>
            </a:r>
          </a:p>
          <a:p>
            <a:pPr marL="736600" lvl="1" defTabSz="677863">
              <a:spcBef>
                <a:spcPct val="5000"/>
              </a:spcBef>
              <a:buFontTx/>
              <a:buChar char="•"/>
            </a:pPr>
            <a:r>
              <a:rPr lang="ru-RU" sz="1300">
                <a:solidFill>
                  <a:srgbClr val="000000"/>
                </a:solidFill>
                <a:cs typeface="Arial" charset="0"/>
              </a:rPr>
              <a:t> Автоматизации новых направлений бизнеса</a:t>
            </a:r>
          </a:p>
          <a:p>
            <a:pPr marL="736600" lvl="1" defTabSz="677863">
              <a:spcBef>
                <a:spcPct val="5000"/>
              </a:spcBef>
              <a:buFontTx/>
              <a:buChar char="•"/>
            </a:pPr>
            <a:r>
              <a:rPr lang="ru-RU" sz="1300">
                <a:solidFill>
                  <a:srgbClr val="000000"/>
                </a:solidFill>
                <a:cs typeface="Arial" charset="0"/>
              </a:rPr>
              <a:t> Повышения внутренней эффективности работы ИТ службы и оптимизации затрат на ИТ</a:t>
            </a:r>
          </a:p>
        </p:txBody>
      </p:sp>
      <p:sp>
        <p:nvSpPr>
          <p:cNvPr id="6" name="Номер слайда 3"/>
          <p:cNvSpPr txBox="1">
            <a:spLocks noGrp="1"/>
          </p:cNvSpPr>
          <p:nvPr/>
        </p:nvSpPr>
        <p:spPr bwMode="auto">
          <a:xfrm>
            <a:off x="304800" y="6534150"/>
            <a:ext cx="1219200" cy="323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44000" tIns="68400"/>
          <a:lstStyle/>
          <a:p>
            <a:pPr>
              <a:buFontTx/>
              <a:buNone/>
              <a:defRPr/>
            </a:pPr>
            <a:fld id="{F55BB111-FA95-44D2-B5C9-8FFAD4202038}" type="slidenum">
              <a:rPr lang="en-US" sz="1000">
                <a:solidFill>
                  <a:schemeClr val="bg1"/>
                </a:solidFill>
                <a:cs typeface="+mn-cs"/>
              </a:rPr>
              <a:pPr>
                <a:buFontTx/>
                <a:buNone/>
                <a:defRPr/>
              </a:pPr>
              <a:t>10</a:t>
            </a:fld>
            <a:endParaRPr lang="en-US" sz="1000">
              <a:solidFill>
                <a:schemeClr val="bg1"/>
              </a:solidFill>
              <a:cs typeface="+mn-cs"/>
            </a:endParaRPr>
          </a:p>
        </p:txBody>
      </p:sp>
      <p:sp>
        <p:nvSpPr>
          <p:cNvPr id="24586" name="Rectangle 25"/>
          <p:cNvSpPr txBox="1">
            <a:spLocks noChangeArrowheads="1"/>
          </p:cNvSpPr>
          <p:nvPr/>
        </p:nvSpPr>
        <p:spPr bwMode="gray">
          <a:xfrm>
            <a:off x="403225" y="1354138"/>
            <a:ext cx="1287463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038" rIns="0" bIns="46038"/>
          <a:lstStyle>
            <a:lvl1pPr marL="304800" indent="-3048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40000"/>
              </a:spcBef>
              <a:buFont typeface="Wingdings" pitchFamily="2" charset="2"/>
              <a:buNone/>
            </a:pPr>
            <a:r>
              <a:rPr lang="ru-RU" sz="2400" i="1">
                <a:solidFill>
                  <a:srgbClr val="FF0000"/>
                </a:solidFill>
                <a:cs typeface="Arial" charset="0"/>
              </a:rPr>
              <a:t>Пример</a:t>
            </a:r>
            <a:endParaRPr lang="de-DE" sz="2400" i="1">
              <a:solidFill>
                <a:srgbClr val="FF0000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/>
              <a:t>Пример соответствия целей ИТ целям бизнеса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76800" y="1371600"/>
            <a:ext cx="3624263" cy="3352800"/>
          </a:xfrm>
          <a:ln w="6350">
            <a:solidFill>
              <a:srgbClr val="808080"/>
            </a:solidFill>
            <a:miter lim="800000"/>
            <a:headEnd/>
            <a:tailEnd/>
          </a:ln>
        </p:spPr>
        <p:txBody>
          <a:bodyPr lIns="54000" tIns="54000" rIns="54000" bIns="54000"/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ru-RU" sz="1500" b="1" smtClean="0">
                <a:ea typeface="Arial Unicode MS" pitchFamily="34" charset="-128"/>
                <a:cs typeface="Arial Unicode MS" pitchFamily="34" charset="-128"/>
              </a:rPr>
              <a:t>Типовые стратегические цели ИТ:</a:t>
            </a:r>
          </a:p>
          <a:p>
            <a:pPr>
              <a:spcBef>
                <a:spcPct val="10000"/>
              </a:spcBef>
            </a:pPr>
            <a:r>
              <a:rPr lang="ru-RU" sz="1400" smtClean="0">
                <a:ea typeface="Arial Unicode MS" pitchFamily="34" charset="-128"/>
                <a:cs typeface="Arial Unicode MS" pitchFamily="34" charset="-128"/>
              </a:rPr>
              <a:t>Повышение качества ИТ услуг</a:t>
            </a:r>
          </a:p>
          <a:p>
            <a:pPr>
              <a:spcBef>
                <a:spcPct val="10000"/>
              </a:spcBef>
            </a:pPr>
            <a:r>
              <a:rPr lang="ru-RU" sz="1400" smtClean="0">
                <a:ea typeface="Arial Unicode MS" pitchFamily="34" charset="-128"/>
                <a:cs typeface="Arial Unicode MS" pitchFamily="34" charset="-128"/>
              </a:rPr>
              <a:t>Повышение устойчивости работы ИТ</a:t>
            </a:r>
          </a:p>
          <a:p>
            <a:pPr>
              <a:spcBef>
                <a:spcPct val="10000"/>
              </a:spcBef>
            </a:pPr>
            <a:r>
              <a:rPr lang="ru-RU" sz="1400" smtClean="0">
                <a:ea typeface="Arial Unicode MS" pitchFamily="34" charset="-128"/>
                <a:cs typeface="Arial Unicode MS" pitchFamily="34" charset="-128"/>
              </a:rPr>
              <a:t>Повышение прозрачности работы ИТ</a:t>
            </a:r>
          </a:p>
          <a:p>
            <a:pPr>
              <a:spcBef>
                <a:spcPct val="10000"/>
              </a:spcBef>
            </a:pPr>
            <a:r>
              <a:rPr lang="ru-RU" sz="1400" smtClean="0">
                <a:ea typeface="Arial Unicode MS" pitchFamily="34" charset="-128"/>
                <a:cs typeface="Arial Unicode MS" pitchFamily="34" charset="-128"/>
              </a:rPr>
              <a:t>Повышение качества управления ИТ</a:t>
            </a:r>
          </a:p>
          <a:p>
            <a:pPr>
              <a:spcBef>
                <a:spcPct val="10000"/>
              </a:spcBef>
            </a:pPr>
            <a:r>
              <a:rPr lang="ru-RU" sz="1400" smtClean="0">
                <a:ea typeface="Arial Unicode MS" pitchFamily="34" charset="-128"/>
                <a:cs typeface="Arial Unicode MS" pitchFamily="34" charset="-128"/>
              </a:rPr>
              <a:t>Использование открытых стандартов</a:t>
            </a:r>
          </a:p>
          <a:p>
            <a:pPr>
              <a:spcBef>
                <a:spcPct val="10000"/>
              </a:spcBef>
            </a:pPr>
            <a:r>
              <a:rPr lang="en-US" sz="1400" smtClean="0">
                <a:ea typeface="Arial Unicode MS" pitchFamily="34" charset="-128"/>
                <a:cs typeface="Arial Unicode MS" pitchFamily="34" charset="-128"/>
              </a:rPr>
              <a:t>…</a:t>
            </a:r>
            <a:endParaRPr lang="ru-RU" sz="1400" smtClean="0"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ru-RU" sz="1500" b="1" smtClean="0">
                <a:ea typeface="Arial Unicode MS" pitchFamily="34" charset="-128"/>
                <a:cs typeface="Arial Unicode MS" pitchFamily="34" charset="-128"/>
              </a:rPr>
              <a:t>Конкретные стратегические цели ИТ</a:t>
            </a:r>
            <a:r>
              <a:rPr lang="ru-RU" sz="1400" smtClean="0"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spcBef>
                <a:spcPct val="10000"/>
              </a:spcBef>
            </a:pPr>
            <a:r>
              <a:rPr lang="ru-RU" sz="1400" smtClean="0">
                <a:ea typeface="Arial Unicode MS" pitchFamily="34" charset="-128"/>
                <a:cs typeface="Arial Unicode MS" pitchFamily="34" charset="-128"/>
              </a:rPr>
              <a:t>Внедрение информационной системы X</a:t>
            </a:r>
            <a:r>
              <a:rPr lang="en-US" sz="1400" smtClean="0">
                <a:ea typeface="Arial Unicode MS" pitchFamily="34" charset="-128"/>
                <a:cs typeface="Arial Unicode MS" pitchFamily="34" charset="-128"/>
              </a:rPr>
              <a:t>YZ</a:t>
            </a:r>
            <a:r>
              <a:rPr lang="ru-RU" sz="1400" smtClean="0">
                <a:ea typeface="Arial Unicode MS" pitchFamily="34" charset="-128"/>
                <a:cs typeface="Arial Unicode MS" pitchFamily="34" charset="-128"/>
              </a:rPr>
              <a:t>  (2011-2012 годы)</a:t>
            </a:r>
          </a:p>
          <a:p>
            <a:pPr>
              <a:spcBef>
                <a:spcPct val="10000"/>
              </a:spcBef>
            </a:pPr>
            <a:r>
              <a:rPr lang="ru-RU" sz="1400" smtClean="0">
                <a:ea typeface="Arial Unicode MS" pitchFamily="34" charset="-128"/>
                <a:cs typeface="Arial Unicode MS" pitchFamily="34" charset="-128"/>
              </a:rPr>
              <a:t>Передача работ по поддержке серверов на аутсорсинг (2011)</a:t>
            </a:r>
          </a:p>
          <a:p>
            <a:pPr>
              <a:spcBef>
                <a:spcPct val="10000"/>
              </a:spcBef>
            </a:pPr>
            <a:r>
              <a:rPr lang="ru-RU" sz="1400" smtClean="0">
                <a:ea typeface="Arial Unicode MS" pitchFamily="34" charset="-128"/>
                <a:cs typeface="Arial Unicode MS" pitchFamily="34" charset="-128"/>
              </a:rPr>
              <a:t>Автоматизация </a:t>
            </a:r>
            <a:r>
              <a:rPr lang="en-US" sz="1400" smtClean="0">
                <a:ea typeface="Arial Unicode MS" pitchFamily="34" charset="-128"/>
                <a:cs typeface="Arial Unicode MS" pitchFamily="34" charset="-128"/>
              </a:rPr>
              <a:t>Help Desk</a:t>
            </a:r>
            <a:r>
              <a:rPr lang="ru-RU" sz="1400" smtClean="0">
                <a:ea typeface="Arial Unicode MS" pitchFamily="34" charset="-128"/>
                <a:cs typeface="Arial Unicode MS" pitchFamily="34" charset="-128"/>
              </a:rPr>
              <a:t> в филиалах компании (2011)</a:t>
            </a: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457200" y="1377950"/>
            <a:ext cx="3962400" cy="2432050"/>
          </a:xfrm>
          <a:prstGeom prst="rect">
            <a:avLst/>
          </a:prstGeom>
          <a:noFill/>
          <a:ln w="6350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54000" rIns="54000" bIns="54000"/>
          <a:lstStyle/>
          <a:p>
            <a:pPr marL="192088" indent="-192088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ru-RU" sz="1500" b="1">
                <a:ea typeface="Arial Unicode MS" pitchFamily="34" charset="-128"/>
                <a:cs typeface="Arial Unicode MS" pitchFamily="34" charset="-128"/>
              </a:rPr>
              <a:t>Типовые стратегические цели бизнеса:</a:t>
            </a:r>
          </a:p>
          <a:p>
            <a:pPr marL="192088" indent="-192088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ru-RU" sz="1400">
                <a:ea typeface="Arial Unicode MS" pitchFamily="34" charset="-128"/>
                <a:cs typeface="Arial Unicode MS" pitchFamily="34" charset="-128"/>
              </a:rPr>
              <a:t>Территориальная экспансия</a:t>
            </a:r>
          </a:p>
          <a:p>
            <a:pPr marL="192088" indent="-192088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ru-RU" sz="1400">
                <a:ea typeface="Arial Unicode MS" pitchFamily="34" charset="-128"/>
                <a:cs typeface="Arial Unicode MS" pitchFamily="34" charset="-128"/>
              </a:rPr>
              <a:t>Рост доходности бизнеса</a:t>
            </a:r>
          </a:p>
          <a:p>
            <a:pPr marL="192088" indent="-192088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ru-RU" sz="1400">
                <a:ea typeface="Arial Unicode MS" pitchFamily="34" charset="-128"/>
                <a:cs typeface="Arial Unicode MS" pitchFamily="34" charset="-128"/>
              </a:rPr>
              <a:t>Повышение стоимости бизнеса</a:t>
            </a:r>
          </a:p>
          <a:p>
            <a:pPr marL="192088" indent="-192088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ru-RU" sz="1400">
                <a:ea typeface="Arial Unicode MS" pitchFamily="34" charset="-128"/>
                <a:cs typeface="Arial Unicode MS" pitchFamily="34" charset="-128"/>
              </a:rPr>
              <a:t>Быстрое внедрение новых бизнес-моделей</a:t>
            </a:r>
          </a:p>
          <a:p>
            <a:pPr marL="192088" indent="-192088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400">
                <a:ea typeface="Arial Unicode MS" pitchFamily="34" charset="-128"/>
                <a:cs typeface="Arial Unicode MS" pitchFamily="34" charset="-128"/>
              </a:rPr>
              <a:t>…</a:t>
            </a:r>
            <a:endParaRPr lang="ru-RU" sz="140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605" name="Line 12"/>
          <p:cNvSpPr>
            <a:spLocks noChangeShapeType="1"/>
          </p:cNvSpPr>
          <p:nvPr/>
        </p:nvSpPr>
        <p:spPr bwMode="auto">
          <a:xfrm>
            <a:off x="3581400" y="1855788"/>
            <a:ext cx="1219200" cy="152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 type="none" w="lg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06" name="Line 12"/>
          <p:cNvSpPr>
            <a:spLocks noChangeShapeType="1"/>
          </p:cNvSpPr>
          <p:nvPr/>
        </p:nvSpPr>
        <p:spPr bwMode="auto">
          <a:xfrm>
            <a:off x="3581400" y="1855788"/>
            <a:ext cx="1219200" cy="3810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 type="none" w="lg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07" name="Line 12"/>
          <p:cNvSpPr>
            <a:spLocks noChangeShapeType="1"/>
          </p:cNvSpPr>
          <p:nvPr/>
        </p:nvSpPr>
        <p:spPr bwMode="auto">
          <a:xfrm>
            <a:off x="3581400" y="1855788"/>
            <a:ext cx="1219200" cy="6096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 type="none" w="lg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08" name="Rectangle 3"/>
          <p:cNvSpPr>
            <a:spLocks noChangeArrowheads="1"/>
          </p:cNvSpPr>
          <p:nvPr/>
        </p:nvSpPr>
        <p:spPr bwMode="auto">
          <a:xfrm>
            <a:off x="3559175" y="1971675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marL="192088" indent="-192088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600" b="1">
                <a:ea typeface="Arial Unicode MS" pitchFamily="34" charset="-128"/>
                <a:cs typeface="Arial Unicode MS" pitchFamily="34" charset="-128"/>
              </a:rPr>
              <a:t>…</a:t>
            </a:r>
            <a:endParaRPr lang="ru-RU" sz="1600" b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609" name="Rectangle 3"/>
          <p:cNvSpPr>
            <a:spLocks noChangeArrowheads="1"/>
          </p:cNvSpPr>
          <p:nvPr/>
        </p:nvSpPr>
        <p:spPr bwMode="auto">
          <a:xfrm>
            <a:off x="2286000" y="5124450"/>
            <a:ext cx="5791200" cy="1276350"/>
          </a:xfrm>
          <a:prstGeom prst="rect">
            <a:avLst/>
          </a:prstGeom>
          <a:noFill/>
          <a:ln w="6350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54000" rIns="54000" bIns="54000">
            <a:spAutoFit/>
          </a:bodyPr>
          <a:lstStyle/>
          <a:p>
            <a:pPr marL="192088" indent="-192088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ru-RU" sz="1500" b="1">
                <a:ea typeface="Arial Unicode MS" pitchFamily="34" charset="-128"/>
                <a:cs typeface="Arial Unicode MS" pitchFamily="34" charset="-128"/>
              </a:rPr>
              <a:t>Проекты по повышению качества управления ИТ:</a:t>
            </a:r>
          </a:p>
          <a:p>
            <a:pPr marL="192088" indent="-192088" eaLnBrk="0" hangingPunct="0">
              <a:spcBef>
                <a:spcPct val="10000"/>
              </a:spcBef>
              <a:buFont typeface="Wingdings" pitchFamily="2" charset="2"/>
              <a:buChar char="§"/>
            </a:pPr>
            <a:r>
              <a:rPr lang="ru-RU" sz="1400">
                <a:ea typeface="Arial Unicode MS" pitchFamily="34" charset="-128"/>
                <a:cs typeface="Arial Unicode MS" pitchFamily="34" charset="-128"/>
              </a:rPr>
              <a:t>Создание отдела развития ИТ</a:t>
            </a:r>
          </a:p>
          <a:p>
            <a:pPr marL="192088" indent="-192088" eaLnBrk="0" hangingPunct="0">
              <a:spcBef>
                <a:spcPct val="10000"/>
              </a:spcBef>
              <a:buFont typeface="Wingdings" pitchFamily="2" charset="2"/>
              <a:buChar char="§"/>
            </a:pPr>
            <a:r>
              <a:rPr lang="ru-RU" sz="1400">
                <a:ea typeface="Arial Unicode MS" pitchFamily="34" charset="-128"/>
                <a:cs typeface="Arial Unicode MS" pitchFamily="34" charset="-128"/>
              </a:rPr>
              <a:t>Реорганизация службы поддержки ИТ</a:t>
            </a:r>
          </a:p>
          <a:p>
            <a:pPr marL="192088" indent="-192088" eaLnBrk="0" hangingPunct="0">
              <a:spcBef>
                <a:spcPct val="10000"/>
              </a:spcBef>
              <a:buFont typeface="Wingdings" pitchFamily="2" charset="2"/>
              <a:buChar char="§"/>
            </a:pPr>
            <a:r>
              <a:rPr lang="ru-RU" sz="1400">
                <a:ea typeface="Arial Unicode MS" pitchFamily="34" charset="-128"/>
                <a:cs typeface="Arial Unicode MS" pitchFamily="34" charset="-128"/>
              </a:rPr>
              <a:t>Внедрение элементов портфельного управления ИТ проектами</a:t>
            </a:r>
          </a:p>
          <a:p>
            <a:pPr marL="192088" indent="-192088" eaLnBrk="0" hangingPunct="0">
              <a:spcBef>
                <a:spcPct val="10000"/>
              </a:spcBef>
              <a:buFont typeface="Wingdings" pitchFamily="2" charset="2"/>
              <a:buChar char="§"/>
            </a:pPr>
            <a:r>
              <a:rPr lang="ru-RU" sz="1400">
                <a:ea typeface="Arial Unicode MS" pitchFamily="34" charset="-128"/>
                <a:cs typeface="Arial Unicode MS" pitchFamily="34" charset="-128"/>
              </a:rPr>
              <a:t>…</a:t>
            </a:r>
          </a:p>
        </p:txBody>
      </p:sp>
      <p:sp>
        <p:nvSpPr>
          <p:cNvPr id="25610" name="Freeform 10"/>
          <p:cNvSpPr>
            <a:spLocks/>
          </p:cNvSpPr>
          <p:nvPr/>
        </p:nvSpPr>
        <p:spPr bwMode="auto">
          <a:xfrm>
            <a:off x="8077200" y="2484438"/>
            <a:ext cx="847725" cy="2952750"/>
          </a:xfrm>
          <a:custGeom>
            <a:avLst/>
            <a:gdLst>
              <a:gd name="T0" fmla="*/ 2147483647 w 336"/>
              <a:gd name="T1" fmla="*/ 0 h 1824"/>
              <a:gd name="T2" fmla="*/ 2147483647 w 336"/>
              <a:gd name="T3" fmla="*/ 2147483647 h 1824"/>
              <a:gd name="T4" fmla="*/ 2147483647 w 336"/>
              <a:gd name="T5" fmla="*/ 2147483647 h 1824"/>
              <a:gd name="T6" fmla="*/ 2147483647 w 336"/>
              <a:gd name="T7" fmla="*/ 2147483647 h 1824"/>
              <a:gd name="T8" fmla="*/ 2147483647 w 336"/>
              <a:gd name="T9" fmla="*/ 2147483647 h 1824"/>
              <a:gd name="T10" fmla="*/ 0 w 336"/>
              <a:gd name="T11" fmla="*/ 2147483647 h 18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36" h="1824">
                <a:moveTo>
                  <a:pt x="48" y="0"/>
                </a:moveTo>
                <a:cubicBezTo>
                  <a:pt x="120" y="28"/>
                  <a:pt x="192" y="56"/>
                  <a:pt x="240" y="192"/>
                </a:cubicBezTo>
                <a:cubicBezTo>
                  <a:pt x="288" y="328"/>
                  <a:pt x="336" y="576"/>
                  <a:pt x="336" y="816"/>
                </a:cubicBezTo>
                <a:cubicBezTo>
                  <a:pt x="336" y="1056"/>
                  <a:pt x="272" y="1472"/>
                  <a:pt x="240" y="1632"/>
                </a:cubicBezTo>
                <a:cubicBezTo>
                  <a:pt x="208" y="1792"/>
                  <a:pt x="184" y="1744"/>
                  <a:pt x="144" y="1776"/>
                </a:cubicBezTo>
                <a:cubicBezTo>
                  <a:pt x="104" y="1808"/>
                  <a:pt x="24" y="1816"/>
                  <a:pt x="0" y="1824"/>
                </a:cubicBezTo>
              </a:path>
            </a:pathLst>
          </a:custGeom>
          <a:noFill/>
          <a:ln w="25400" cap="flat" cmpd="sng">
            <a:solidFill>
              <a:schemeClr val="tx2"/>
            </a:solidFill>
            <a:prstDash val="solid"/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 anchorCtr="1">
            <a:spAutoFit/>
          </a:bodyPr>
          <a:lstStyle/>
          <a:p>
            <a:endParaRPr lang="ru-RU"/>
          </a:p>
        </p:txBody>
      </p:sp>
      <p:sp>
        <p:nvSpPr>
          <p:cNvPr id="6" name="Номер слайда 3"/>
          <p:cNvSpPr txBox="1">
            <a:spLocks noGrp="1"/>
          </p:cNvSpPr>
          <p:nvPr/>
        </p:nvSpPr>
        <p:spPr bwMode="auto">
          <a:xfrm>
            <a:off x="304800" y="6534150"/>
            <a:ext cx="1219200" cy="323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44000" tIns="68400"/>
          <a:lstStyle/>
          <a:p>
            <a:pPr>
              <a:buFontTx/>
              <a:buNone/>
              <a:defRPr/>
            </a:pPr>
            <a:fld id="{9436B536-75CC-42F9-8715-33CCEB194559}" type="slidenum">
              <a:rPr lang="en-US" sz="1000">
                <a:solidFill>
                  <a:schemeClr val="bg1"/>
                </a:solidFill>
                <a:cs typeface="+mn-cs"/>
              </a:rPr>
              <a:pPr>
                <a:buFontTx/>
                <a:buNone/>
                <a:defRPr/>
              </a:pPr>
              <a:t>11</a:t>
            </a:fld>
            <a:endParaRPr lang="en-US" sz="1000">
              <a:solidFill>
                <a:schemeClr val="bg1"/>
              </a:solidFill>
              <a:cs typeface="+mn-cs"/>
            </a:endParaRPr>
          </a:p>
        </p:txBody>
      </p:sp>
      <p:sp>
        <p:nvSpPr>
          <p:cNvPr id="25612" name="Rectangle 25"/>
          <p:cNvSpPr txBox="1">
            <a:spLocks noChangeArrowheads="1"/>
          </p:cNvSpPr>
          <p:nvPr/>
        </p:nvSpPr>
        <p:spPr bwMode="gray">
          <a:xfrm>
            <a:off x="403225" y="4391025"/>
            <a:ext cx="1287463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038" rIns="0" bIns="46038"/>
          <a:lstStyle>
            <a:lvl1pPr marL="304800" indent="-3048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40000"/>
              </a:spcBef>
              <a:buFont typeface="Wingdings" pitchFamily="2" charset="2"/>
              <a:buNone/>
            </a:pPr>
            <a:r>
              <a:rPr lang="ru-RU" sz="2400" i="1">
                <a:solidFill>
                  <a:srgbClr val="FF0000"/>
                </a:solidFill>
                <a:cs typeface="Arial" charset="0"/>
              </a:rPr>
              <a:t>Пример</a:t>
            </a:r>
            <a:endParaRPr lang="de-DE" sz="2400" i="1">
              <a:solidFill>
                <a:srgbClr val="FF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51F4E4-008F-4F63-BBB4-0BC3154597D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26628" name="Rectangle 2"/>
          <p:cNvSpPr txBox="1">
            <a:spLocks noChangeArrowheads="1"/>
          </p:cNvSpPr>
          <p:nvPr/>
        </p:nvSpPr>
        <p:spPr bwMode="auto">
          <a:xfrm>
            <a:off x="457200" y="457200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ru-RU">
                <a:solidFill>
                  <a:schemeClr val="accent1"/>
                </a:solidFill>
                <a:ea typeface="Arial Unicode MS" pitchFamily="34" charset="-128"/>
                <a:cs typeface="Arial" charset="0"/>
              </a:rPr>
              <a:t>2. Приложения и данные</a:t>
            </a:r>
          </a:p>
          <a:p>
            <a:pPr>
              <a:buFont typeface="Wingdings" pitchFamily="2" charset="2"/>
              <a:buNone/>
            </a:pPr>
            <a:r>
              <a:rPr lang="ru-RU">
                <a:solidFill>
                  <a:schemeClr val="accent1"/>
                </a:solidFill>
                <a:ea typeface="Arial Unicode MS" pitchFamily="34" charset="-128"/>
                <a:cs typeface="Arial" charset="0"/>
              </a:rPr>
              <a:t>2.1. ИТ сервисы (или приложения)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57200" y="1589088"/>
          <a:ext cx="8229600" cy="15352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886200"/>
                <a:gridCol w="4343400"/>
              </a:tblGrid>
              <a:tr h="559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Текущее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состояние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Требуемое состояние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52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недостатки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проекты по переходу в требуемое состояние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  <a:p>
                      <a:pPr marL="0" lvl="0" indent="0" algn="ctr" defTabSz="914400" rtl="0" eaLnBrk="1" latinLnBrk="0" hangingPunct="1"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57200" y="3733800"/>
            <a:ext cx="8229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/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sz="1600" dirty="0"/>
              <a:t>Основные приложения: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1400" dirty="0"/>
              <a:t>Перечень приложений, которые надо внедрить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1400" dirty="0"/>
              <a:t>Перечень основных изменений в функциональности имеющихся приложений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1400" dirty="0"/>
              <a:t>Перечень приложений, от которых целесообразно постепенно отказаться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C445E5-FE47-485A-8451-B675D5EEA322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 bwMode="gray"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46038" bIns="46038"/>
          <a:lstStyle/>
          <a:p>
            <a:r>
              <a:rPr lang="ru-RU" smtClean="0"/>
              <a:t>2. Приложения и данные</a:t>
            </a:r>
            <a:br>
              <a:rPr lang="ru-RU" smtClean="0"/>
            </a:br>
            <a:r>
              <a:rPr lang="ru-RU" smtClean="0"/>
              <a:t>2.1. ИТ сервисы (или приложения)</a:t>
            </a:r>
            <a:endParaRPr lang="de-DE" smtClean="0"/>
          </a:p>
        </p:txBody>
      </p:sp>
      <p:sp>
        <p:nvSpPr>
          <p:cNvPr id="27653" name="Rectangle 3"/>
          <p:cNvSpPr>
            <a:spLocks noChangeArrowheads="1"/>
          </p:cNvSpPr>
          <p:nvPr/>
        </p:nvSpPr>
        <p:spPr bwMode="gray">
          <a:xfrm>
            <a:off x="1089025" y="1860550"/>
            <a:ext cx="3692525" cy="3789363"/>
          </a:xfrm>
          <a:prstGeom prst="rect">
            <a:avLst/>
          </a:prstGeom>
          <a:noFill/>
          <a:ln w="3175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D3E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0" tIns="90000" rIns="90000" bIns="90000" anchor="ctr"/>
          <a:lstStyle/>
          <a:p>
            <a:endParaRPr lang="ru-RU"/>
          </a:p>
        </p:txBody>
      </p:sp>
      <p:sp>
        <p:nvSpPr>
          <p:cNvPr id="27654" name="Line 4"/>
          <p:cNvSpPr>
            <a:spLocks noChangeShapeType="1"/>
          </p:cNvSpPr>
          <p:nvPr/>
        </p:nvSpPr>
        <p:spPr bwMode="gray">
          <a:xfrm>
            <a:off x="2965450" y="1868488"/>
            <a:ext cx="1588" cy="3762375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rIns="90000" bIns="90000" anchor="ctr"/>
          <a:lstStyle/>
          <a:p>
            <a:endParaRPr lang="ru-RU"/>
          </a:p>
        </p:txBody>
      </p:sp>
      <p:sp>
        <p:nvSpPr>
          <p:cNvPr id="27655" name="Line 5"/>
          <p:cNvSpPr>
            <a:spLocks noChangeShapeType="1"/>
          </p:cNvSpPr>
          <p:nvPr/>
        </p:nvSpPr>
        <p:spPr bwMode="gray">
          <a:xfrm flipV="1">
            <a:off x="1081088" y="3757613"/>
            <a:ext cx="3689350" cy="1587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rIns="90000" bIns="90000" anchor="ctr"/>
          <a:lstStyle/>
          <a:p>
            <a:endParaRPr lang="ru-RU"/>
          </a:p>
        </p:txBody>
      </p:sp>
      <p:sp>
        <p:nvSpPr>
          <p:cNvPr id="27656" name="Rectangle 6"/>
          <p:cNvSpPr>
            <a:spLocks noChangeArrowheads="1"/>
          </p:cNvSpPr>
          <p:nvPr/>
        </p:nvSpPr>
        <p:spPr bwMode="auto">
          <a:xfrm>
            <a:off x="1089025" y="1868488"/>
            <a:ext cx="1833563" cy="377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None/>
            </a:pPr>
            <a:endParaRPr lang="de-DE" sz="1200" b="1" i="1">
              <a:cs typeface="Arial" charset="0"/>
            </a:endParaRPr>
          </a:p>
        </p:txBody>
      </p:sp>
      <p:sp>
        <p:nvSpPr>
          <p:cNvPr id="27657" name="Rectangle 7"/>
          <p:cNvSpPr>
            <a:spLocks noChangeArrowheads="1"/>
          </p:cNvSpPr>
          <p:nvPr/>
        </p:nvSpPr>
        <p:spPr bwMode="auto">
          <a:xfrm>
            <a:off x="1089025" y="3763963"/>
            <a:ext cx="1833563" cy="190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None/>
            </a:pPr>
            <a:endParaRPr lang="de-DE" sz="1200" b="1" i="1">
              <a:cs typeface="Arial" charset="0"/>
            </a:endParaRPr>
          </a:p>
        </p:txBody>
      </p:sp>
      <p:sp>
        <p:nvSpPr>
          <p:cNvPr id="27658" name="Rectangle 8"/>
          <p:cNvSpPr>
            <a:spLocks noChangeArrowheads="1"/>
          </p:cNvSpPr>
          <p:nvPr/>
        </p:nvSpPr>
        <p:spPr bwMode="auto">
          <a:xfrm rot="-5400000">
            <a:off x="-1218406" y="3653632"/>
            <a:ext cx="34575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buFontTx/>
              <a:buNone/>
            </a:pPr>
            <a:r>
              <a:rPr lang="ru-RU" sz="1200" b="1" i="1">
                <a:cs typeface="Arial" charset="0"/>
              </a:rPr>
              <a:t>Значимость  для бизнеса </a:t>
            </a:r>
          </a:p>
        </p:txBody>
      </p:sp>
      <p:sp>
        <p:nvSpPr>
          <p:cNvPr id="27659" name="Rectangle 9"/>
          <p:cNvSpPr>
            <a:spLocks noChangeArrowheads="1"/>
          </p:cNvSpPr>
          <p:nvPr/>
        </p:nvSpPr>
        <p:spPr bwMode="auto">
          <a:xfrm rot="-5400000">
            <a:off x="5557" y="4610894"/>
            <a:ext cx="184626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None/>
            </a:pPr>
            <a:r>
              <a:rPr lang="ru-RU" sz="1200" b="1" i="1">
                <a:cs typeface="Arial" charset="0"/>
              </a:rPr>
              <a:t>Низкая</a:t>
            </a:r>
            <a:endParaRPr lang="de-DE" sz="1200" b="1" i="1">
              <a:cs typeface="Arial" charset="0"/>
            </a:endParaRPr>
          </a:p>
        </p:txBody>
      </p:sp>
      <p:sp>
        <p:nvSpPr>
          <p:cNvPr id="27660" name="Rectangle 10"/>
          <p:cNvSpPr>
            <a:spLocks noChangeArrowheads="1"/>
          </p:cNvSpPr>
          <p:nvPr/>
        </p:nvSpPr>
        <p:spPr bwMode="auto">
          <a:xfrm rot="-5400000">
            <a:off x="17462" y="2554288"/>
            <a:ext cx="1839913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None/>
            </a:pPr>
            <a:r>
              <a:rPr lang="ru-RU" sz="1200" b="1" i="1">
                <a:cs typeface="Arial" charset="0"/>
              </a:rPr>
              <a:t>Высокая</a:t>
            </a:r>
            <a:endParaRPr lang="de-DE" sz="1200" b="1" i="1">
              <a:cs typeface="Arial" charset="0"/>
            </a:endParaRPr>
          </a:p>
        </p:txBody>
      </p:sp>
      <p:sp>
        <p:nvSpPr>
          <p:cNvPr id="27661" name="Rectangle 11"/>
          <p:cNvSpPr>
            <a:spLocks noChangeArrowheads="1"/>
          </p:cNvSpPr>
          <p:nvPr/>
        </p:nvSpPr>
        <p:spPr bwMode="auto">
          <a:xfrm>
            <a:off x="1095375" y="5611813"/>
            <a:ext cx="1719263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None/>
            </a:pPr>
            <a:r>
              <a:rPr lang="ru-RU" sz="1200" b="1" i="1">
                <a:cs typeface="Arial" charset="0"/>
              </a:rPr>
              <a:t>низкая</a:t>
            </a:r>
            <a:endParaRPr lang="de-DE" sz="1200" b="1" i="1">
              <a:cs typeface="Arial" charset="0"/>
            </a:endParaRPr>
          </a:p>
        </p:txBody>
      </p:sp>
      <p:sp>
        <p:nvSpPr>
          <p:cNvPr id="27662" name="Rectangle 12"/>
          <p:cNvSpPr>
            <a:spLocks noChangeArrowheads="1"/>
          </p:cNvSpPr>
          <p:nvPr/>
        </p:nvSpPr>
        <p:spPr bwMode="auto">
          <a:xfrm>
            <a:off x="3173413" y="5611813"/>
            <a:ext cx="1627187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None/>
            </a:pPr>
            <a:r>
              <a:rPr lang="ru-RU" sz="1200" b="1" i="1">
                <a:cs typeface="Arial" charset="0"/>
              </a:rPr>
              <a:t>высокая</a:t>
            </a:r>
            <a:endParaRPr lang="de-DE" sz="1200" b="1" i="1">
              <a:cs typeface="Arial" charset="0"/>
            </a:endParaRPr>
          </a:p>
        </p:txBody>
      </p:sp>
      <p:sp>
        <p:nvSpPr>
          <p:cNvPr id="27663" name="Rectangle 13"/>
          <p:cNvSpPr>
            <a:spLocks noChangeArrowheads="1"/>
          </p:cNvSpPr>
          <p:nvPr/>
        </p:nvSpPr>
        <p:spPr bwMode="auto">
          <a:xfrm>
            <a:off x="1571625" y="5924550"/>
            <a:ext cx="25320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None/>
            </a:pPr>
            <a:r>
              <a:rPr lang="ru-RU" sz="1200" b="1" i="1">
                <a:cs typeface="Arial" charset="0"/>
              </a:rPr>
              <a:t>Компетенция ИТ</a:t>
            </a:r>
            <a:endParaRPr lang="de-DE" sz="1200" b="1" i="1">
              <a:cs typeface="Arial" charset="0"/>
            </a:endParaRPr>
          </a:p>
        </p:txBody>
      </p:sp>
      <p:sp>
        <p:nvSpPr>
          <p:cNvPr id="27664" name="Oval 14"/>
          <p:cNvSpPr>
            <a:spLocks noChangeArrowheads="1"/>
          </p:cNvSpPr>
          <p:nvPr/>
        </p:nvSpPr>
        <p:spPr bwMode="gray">
          <a:xfrm>
            <a:off x="1447800" y="2133600"/>
            <a:ext cx="747713" cy="381000"/>
          </a:xfrm>
          <a:prstGeom prst="ellipse">
            <a:avLst/>
          </a:prstGeom>
          <a:solidFill>
            <a:srgbClr val="C0D3E6"/>
          </a:solidFill>
          <a:ln w="3175" algn="ctr">
            <a:solidFill>
              <a:srgbClr val="87A9C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18000" rIns="36000" bIns="18000" anchor="ctr"/>
          <a:lstStyle/>
          <a:p>
            <a:pPr marL="190500" indent="-190500" algn="ctr" eaLnBrk="0" hangingPunct="0">
              <a:lnSpc>
                <a:spcPct val="90000"/>
              </a:lnSpc>
              <a:buClr>
                <a:schemeClr val="folHlink"/>
              </a:buClr>
              <a:buSzPct val="80000"/>
              <a:buFont typeface="Wingdings" pitchFamily="2" charset="2"/>
              <a:buNone/>
            </a:pPr>
            <a:r>
              <a:rPr lang="ru-RU" sz="1100" b="1" dirty="0">
                <a:cs typeface="Arial" charset="0"/>
              </a:rPr>
              <a:t>АСУТП</a:t>
            </a:r>
            <a:endParaRPr lang="de-DE" sz="1100" b="1" dirty="0">
              <a:cs typeface="Arial" charset="0"/>
            </a:endParaRPr>
          </a:p>
        </p:txBody>
      </p:sp>
      <p:sp>
        <p:nvSpPr>
          <p:cNvPr id="27665" name="Oval 15"/>
          <p:cNvSpPr>
            <a:spLocks noChangeArrowheads="1"/>
          </p:cNvSpPr>
          <p:nvPr/>
        </p:nvSpPr>
        <p:spPr bwMode="gray">
          <a:xfrm rot="-5400000">
            <a:off x="1123950" y="3448050"/>
            <a:ext cx="1409700" cy="762000"/>
          </a:xfrm>
          <a:prstGeom prst="ellipse">
            <a:avLst/>
          </a:prstGeom>
          <a:solidFill>
            <a:srgbClr val="C0D3E6"/>
          </a:solidFill>
          <a:ln w="3175" algn="ctr">
            <a:solidFill>
              <a:srgbClr val="87A9C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18000" rIns="36000" bIns="18000" anchor="ctr"/>
          <a:lstStyle/>
          <a:p>
            <a:pPr marL="190500" indent="-190500" algn="ctr" eaLnBrk="0" hangingPunct="0">
              <a:lnSpc>
                <a:spcPct val="90000"/>
              </a:lnSpc>
              <a:buClr>
                <a:schemeClr val="folHlink"/>
              </a:buClr>
              <a:buSzPct val="80000"/>
              <a:buFont typeface="Wingdings" pitchFamily="2" charset="2"/>
              <a:buNone/>
            </a:pPr>
            <a:r>
              <a:rPr lang="ru-RU" sz="1100" b="1">
                <a:cs typeface="Arial" charset="0"/>
              </a:rPr>
              <a:t>Унаследованные</a:t>
            </a:r>
          </a:p>
          <a:p>
            <a:pPr marL="190500" indent="-190500" algn="ctr" eaLnBrk="0" hangingPunct="0">
              <a:lnSpc>
                <a:spcPct val="90000"/>
              </a:lnSpc>
              <a:buClr>
                <a:schemeClr val="folHlink"/>
              </a:buClr>
              <a:buSzPct val="80000"/>
              <a:buFont typeface="Wingdings" pitchFamily="2" charset="2"/>
              <a:buNone/>
            </a:pPr>
            <a:r>
              <a:rPr lang="ru-RU" sz="1100" b="1">
                <a:cs typeface="Arial" charset="0"/>
              </a:rPr>
              <a:t> приложения</a:t>
            </a:r>
            <a:endParaRPr lang="de-DE" sz="1100" b="1">
              <a:cs typeface="Arial" charset="0"/>
            </a:endParaRPr>
          </a:p>
        </p:txBody>
      </p:sp>
      <p:sp>
        <p:nvSpPr>
          <p:cNvPr id="27666" name="Oval 16"/>
          <p:cNvSpPr>
            <a:spLocks noChangeArrowheads="1"/>
          </p:cNvSpPr>
          <p:nvPr/>
        </p:nvSpPr>
        <p:spPr bwMode="gray">
          <a:xfrm>
            <a:off x="2422525" y="4876800"/>
            <a:ext cx="701675" cy="636588"/>
          </a:xfrm>
          <a:prstGeom prst="ellipse">
            <a:avLst/>
          </a:prstGeom>
          <a:solidFill>
            <a:srgbClr val="C0D3E6"/>
          </a:solidFill>
          <a:ln w="9525" algn="ctr">
            <a:solidFill>
              <a:srgbClr val="87A9CF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18000" rIns="36000" bIns="18000" anchor="ctr"/>
          <a:lstStyle/>
          <a:p>
            <a:pPr marL="190500" indent="-190500" algn="ctr" eaLnBrk="0" hangingPunct="0">
              <a:lnSpc>
                <a:spcPct val="90000"/>
              </a:lnSpc>
              <a:buClr>
                <a:schemeClr val="folHlink"/>
              </a:buClr>
              <a:buSzPct val="80000"/>
              <a:buFont typeface="Wingdings" pitchFamily="2" charset="2"/>
              <a:buNone/>
            </a:pPr>
            <a:r>
              <a:rPr lang="ru-RU" sz="1100" b="1">
                <a:cs typeface="Arial" charset="0"/>
              </a:rPr>
              <a:t>    Докумен-</a:t>
            </a:r>
            <a:br>
              <a:rPr lang="ru-RU" sz="1100" b="1">
                <a:cs typeface="Arial" charset="0"/>
              </a:rPr>
            </a:br>
            <a:r>
              <a:rPr lang="ru-RU" sz="1100" b="1">
                <a:cs typeface="Arial" charset="0"/>
              </a:rPr>
              <a:t>тооборот</a:t>
            </a:r>
            <a:endParaRPr lang="de-DE" sz="1100" b="1">
              <a:cs typeface="Arial" charset="0"/>
            </a:endParaRPr>
          </a:p>
        </p:txBody>
      </p:sp>
      <p:sp>
        <p:nvSpPr>
          <p:cNvPr id="1326097" name="Oval 17"/>
          <p:cNvSpPr>
            <a:spLocks noChangeArrowheads="1"/>
          </p:cNvSpPr>
          <p:nvPr/>
        </p:nvSpPr>
        <p:spPr bwMode="gray">
          <a:xfrm>
            <a:off x="3340100" y="1905000"/>
            <a:ext cx="698500" cy="522288"/>
          </a:xfrm>
          <a:prstGeom prst="ellipse">
            <a:avLst/>
          </a:prstGeom>
          <a:solidFill>
            <a:schemeClr val="folHlink"/>
          </a:solidFill>
          <a:ln w="3175" algn="ctr">
            <a:solidFill>
              <a:srgbClr val="87A9C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18000" rIns="36000" bIns="18000" anchor="ctr"/>
          <a:lstStyle/>
          <a:p>
            <a:pPr marL="190500" indent="-190500" algn="ctr" eaLnBrk="0" hangingPunct="0">
              <a:lnSpc>
                <a:spcPct val="90000"/>
              </a:lnSpc>
              <a:buClr>
                <a:schemeClr val="folHlink"/>
              </a:buClr>
              <a:buSzPct val="80000"/>
              <a:buFont typeface="Wingdings" pitchFamily="2" charset="2"/>
              <a:buNone/>
            </a:pPr>
            <a:r>
              <a:rPr lang="ru-RU" sz="1100" b="1">
                <a:cs typeface="Arial" charset="0"/>
              </a:rPr>
              <a:t>АСУТП</a:t>
            </a:r>
            <a:endParaRPr lang="de-DE" sz="1100" b="1">
              <a:cs typeface="Arial" charset="0"/>
            </a:endParaRPr>
          </a:p>
        </p:txBody>
      </p:sp>
      <p:sp>
        <p:nvSpPr>
          <p:cNvPr id="1326098" name="Oval 18"/>
          <p:cNvSpPr>
            <a:spLocks noChangeArrowheads="1"/>
          </p:cNvSpPr>
          <p:nvPr/>
        </p:nvSpPr>
        <p:spPr bwMode="gray">
          <a:xfrm>
            <a:off x="3886200" y="2438400"/>
            <a:ext cx="762000" cy="533400"/>
          </a:xfrm>
          <a:prstGeom prst="ellipse">
            <a:avLst/>
          </a:prstGeom>
          <a:solidFill>
            <a:schemeClr val="folHlink"/>
          </a:solidFill>
          <a:ln w="3175" algn="ctr">
            <a:solidFill>
              <a:srgbClr val="87A9C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18000" rIns="36000" bIns="18000" anchor="ctr"/>
          <a:lstStyle/>
          <a:p>
            <a:pPr marL="190500" indent="-190500" algn="ctr" eaLnBrk="0" hangingPunct="0">
              <a:lnSpc>
                <a:spcPct val="90000"/>
              </a:lnSpc>
              <a:buClr>
                <a:schemeClr val="folHlink"/>
              </a:buClr>
              <a:buSzPct val="80000"/>
              <a:buFont typeface="Wingdings" pitchFamily="2" charset="2"/>
              <a:buNone/>
            </a:pPr>
            <a:r>
              <a:rPr lang="en-US" sz="1100" b="1">
                <a:cs typeface="Arial" charset="0"/>
              </a:rPr>
              <a:t>ERP</a:t>
            </a:r>
            <a:endParaRPr lang="de-DE" sz="1100" b="1">
              <a:cs typeface="Arial" charset="0"/>
            </a:endParaRPr>
          </a:p>
        </p:txBody>
      </p:sp>
      <p:sp>
        <p:nvSpPr>
          <p:cNvPr id="1326099" name="Oval 19"/>
          <p:cNvSpPr>
            <a:spLocks noChangeArrowheads="1"/>
          </p:cNvSpPr>
          <p:nvPr/>
        </p:nvSpPr>
        <p:spPr bwMode="gray">
          <a:xfrm rot="-5400000">
            <a:off x="2264568" y="3983832"/>
            <a:ext cx="576263" cy="533400"/>
          </a:xfrm>
          <a:prstGeom prst="ellipse">
            <a:avLst/>
          </a:prstGeom>
          <a:solidFill>
            <a:schemeClr val="folHlink"/>
          </a:solidFill>
          <a:ln w="3175" algn="ctr">
            <a:solidFill>
              <a:srgbClr val="87A9C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18000" rIns="36000" bIns="18000" anchor="ctr"/>
          <a:lstStyle/>
          <a:p>
            <a:pPr marL="190500" indent="-190500" algn="ctr" eaLnBrk="0" hangingPunct="0">
              <a:lnSpc>
                <a:spcPct val="90000"/>
              </a:lnSpc>
              <a:buClr>
                <a:schemeClr val="folHlink"/>
              </a:buClr>
              <a:buSzPct val="80000"/>
              <a:buFont typeface="Wingdings" pitchFamily="2" charset="2"/>
              <a:buNone/>
            </a:pPr>
            <a:r>
              <a:rPr lang="ru-RU" sz="1100" b="1">
                <a:cs typeface="Arial" charset="0"/>
              </a:rPr>
              <a:t>Унаследованные</a:t>
            </a:r>
          </a:p>
          <a:p>
            <a:pPr marL="190500" indent="-190500" algn="ctr" eaLnBrk="0" hangingPunct="0">
              <a:lnSpc>
                <a:spcPct val="90000"/>
              </a:lnSpc>
              <a:buClr>
                <a:schemeClr val="folHlink"/>
              </a:buClr>
              <a:buSzPct val="80000"/>
              <a:buFont typeface="Wingdings" pitchFamily="2" charset="2"/>
              <a:buNone/>
            </a:pPr>
            <a:r>
              <a:rPr lang="ru-RU" sz="1100" b="1">
                <a:cs typeface="Arial" charset="0"/>
              </a:rPr>
              <a:t> приложения</a:t>
            </a:r>
            <a:endParaRPr lang="de-DE" sz="1100" b="1">
              <a:cs typeface="Arial" charset="0"/>
            </a:endParaRPr>
          </a:p>
        </p:txBody>
      </p:sp>
      <p:sp>
        <p:nvSpPr>
          <p:cNvPr id="1326100" name="Oval 20"/>
          <p:cNvSpPr>
            <a:spLocks noChangeArrowheads="1"/>
          </p:cNvSpPr>
          <p:nvPr/>
        </p:nvSpPr>
        <p:spPr bwMode="gray">
          <a:xfrm>
            <a:off x="3124200" y="2971800"/>
            <a:ext cx="990600" cy="685800"/>
          </a:xfrm>
          <a:prstGeom prst="ellipse">
            <a:avLst/>
          </a:prstGeom>
          <a:solidFill>
            <a:schemeClr val="folHlink"/>
          </a:solidFill>
          <a:ln w="3175" algn="ctr">
            <a:solidFill>
              <a:srgbClr val="87A9C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18000" rIns="36000" bIns="18000" anchor="ctr"/>
          <a:lstStyle/>
          <a:p>
            <a:pPr marL="190500" indent="-190500" algn="ctr" eaLnBrk="0" hangingPunct="0">
              <a:lnSpc>
                <a:spcPct val="90000"/>
              </a:lnSpc>
              <a:buClr>
                <a:schemeClr val="folHlink"/>
              </a:buClr>
              <a:buSzPct val="80000"/>
              <a:buFont typeface="Wingdings" pitchFamily="2" charset="2"/>
              <a:buNone/>
            </a:pPr>
            <a:r>
              <a:rPr lang="ru-RU" sz="1100" b="1">
                <a:cs typeface="Arial" charset="0"/>
              </a:rPr>
              <a:t>    Докумен-</a:t>
            </a:r>
            <a:br>
              <a:rPr lang="ru-RU" sz="1100" b="1">
                <a:cs typeface="Arial" charset="0"/>
              </a:rPr>
            </a:br>
            <a:r>
              <a:rPr lang="ru-RU" sz="1100" b="1">
                <a:cs typeface="Arial" charset="0"/>
              </a:rPr>
              <a:t>тооборот</a:t>
            </a:r>
            <a:endParaRPr lang="de-DE" sz="1100" b="1">
              <a:cs typeface="Arial" charset="0"/>
            </a:endParaRPr>
          </a:p>
        </p:txBody>
      </p:sp>
      <p:sp>
        <p:nvSpPr>
          <p:cNvPr id="1326101" name="Line 21"/>
          <p:cNvSpPr>
            <a:spLocks noChangeShapeType="1"/>
          </p:cNvSpPr>
          <p:nvPr/>
        </p:nvSpPr>
        <p:spPr bwMode="auto">
          <a:xfrm flipV="1">
            <a:off x="2160588" y="2152650"/>
            <a:ext cx="1179512" cy="18256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 anchorCtr="1">
            <a:spAutoFit/>
          </a:bodyPr>
          <a:lstStyle/>
          <a:p>
            <a:endParaRPr lang="ru-RU"/>
          </a:p>
        </p:txBody>
      </p:sp>
      <p:sp>
        <p:nvSpPr>
          <p:cNvPr id="1326102" name="Line 22"/>
          <p:cNvSpPr>
            <a:spLocks noChangeShapeType="1"/>
          </p:cNvSpPr>
          <p:nvPr/>
        </p:nvSpPr>
        <p:spPr bwMode="auto">
          <a:xfrm flipV="1">
            <a:off x="2057400" y="2744788"/>
            <a:ext cx="1855788" cy="53181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 anchorCtr="1">
            <a:spAutoFit/>
          </a:bodyPr>
          <a:lstStyle/>
          <a:p>
            <a:endParaRPr lang="ru-RU"/>
          </a:p>
        </p:txBody>
      </p:sp>
      <p:sp>
        <p:nvSpPr>
          <p:cNvPr id="1326103" name="Line 23"/>
          <p:cNvSpPr>
            <a:spLocks noChangeShapeType="1"/>
          </p:cNvSpPr>
          <p:nvPr/>
        </p:nvSpPr>
        <p:spPr bwMode="auto">
          <a:xfrm>
            <a:off x="2143125" y="4191000"/>
            <a:ext cx="1428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 anchorCtr="1">
            <a:spAutoFit/>
          </a:bodyPr>
          <a:lstStyle/>
          <a:p>
            <a:endParaRPr lang="ru-RU"/>
          </a:p>
        </p:txBody>
      </p:sp>
      <p:sp>
        <p:nvSpPr>
          <p:cNvPr id="1326104" name="Line 24"/>
          <p:cNvSpPr>
            <a:spLocks noChangeShapeType="1"/>
          </p:cNvSpPr>
          <p:nvPr/>
        </p:nvSpPr>
        <p:spPr bwMode="auto">
          <a:xfrm flipV="1">
            <a:off x="2876550" y="3657600"/>
            <a:ext cx="685800" cy="1219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 anchorCtr="1">
            <a:spAutoFit/>
          </a:bodyPr>
          <a:lstStyle/>
          <a:p>
            <a:endParaRPr lang="ru-RU"/>
          </a:p>
        </p:txBody>
      </p:sp>
      <p:sp>
        <p:nvSpPr>
          <p:cNvPr id="27675" name="Rectangle 25"/>
          <p:cNvSpPr>
            <a:spLocks noGrp="1" noChangeArrowheads="1"/>
          </p:cNvSpPr>
          <p:nvPr>
            <p:ph type="body" sz="half" idx="2"/>
          </p:nvPr>
        </p:nvSpPr>
        <p:spPr bwMode="gray">
          <a:xfrm>
            <a:off x="5334000" y="4267200"/>
            <a:ext cx="3581400" cy="1600200"/>
          </a:xfrm>
          <a:noFill/>
        </p:spPr>
        <p:txBody>
          <a:bodyPr tIns="46038" bIns="46038"/>
          <a:lstStyle/>
          <a:p>
            <a:pPr marL="304800" indent="-304800" eaLnBrk="1" hangingPunct="1">
              <a:buFont typeface="Wingdings" pitchFamily="2" charset="2"/>
              <a:buNone/>
            </a:pPr>
            <a:r>
              <a:rPr lang="ru-RU" sz="1400" smtClean="0"/>
              <a:t>Размер кружков может быть пропорционален:</a:t>
            </a:r>
          </a:p>
          <a:p>
            <a:pPr marL="304800" indent="-304800" eaLnBrk="1" hangingPunct="1"/>
            <a:r>
              <a:rPr lang="ru-RU" sz="1400" smtClean="0"/>
              <a:t>Числу пользователей сервиса (приложения)</a:t>
            </a:r>
          </a:p>
          <a:p>
            <a:pPr marL="304800" indent="-304800" eaLnBrk="1" hangingPunct="1"/>
            <a:r>
              <a:rPr lang="ru-RU" sz="1400" smtClean="0"/>
              <a:t>Общей стоимости сервиса (приложения)</a:t>
            </a:r>
            <a:endParaRPr lang="de-DE" sz="1400" smtClean="0"/>
          </a:p>
        </p:txBody>
      </p:sp>
      <p:sp>
        <p:nvSpPr>
          <p:cNvPr id="27676" name="Rectangle 25"/>
          <p:cNvSpPr txBox="1">
            <a:spLocks noChangeArrowheads="1"/>
          </p:cNvSpPr>
          <p:nvPr/>
        </p:nvSpPr>
        <p:spPr bwMode="gray">
          <a:xfrm>
            <a:off x="403225" y="1354138"/>
            <a:ext cx="1287463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038" rIns="0" bIns="46038"/>
          <a:lstStyle>
            <a:lvl1pPr marL="304800" indent="-3048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40000"/>
              </a:spcBef>
              <a:buFont typeface="Wingdings" pitchFamily="2" charset="2"/>
              <a:buNone/>
            </a:pPr>
            <a:r>
              <a:rPr lang="ru-RU" sz="2400" i="1">
                <a:solidFill>
                  <a:srgbClr val="FF0000"/>
                </a:solidFill>
                <a:cs typeface="Arial" charset="0"/>
              </a:rPr>
              <a:t>Пример</a:t>
            </a:r>
            <a:endParaRPr lang="de-DE" sz="2400" i="1">
              <a:solidFill>
                <a:srgbClr val="FF0000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26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2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26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2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26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2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26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26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6097" grpId="0" animBg="1"/>
      <p:bldP spid="1326098" grpId="0" animBg="1"/>
      <p:bldP spid="1326099" grpId="0" animBg="1"/>
      <p:bldP spid="1326100" grpId="0" animBg="1"/>
      <p:bldP spid="1326101" grpId="0" animBg="1"/>
      <p:bldP spid="1326102" grpId="0" animBg="1"/>
      <p:bldP spid="1326103" grpId="0" animBg="1"/>
      <p:bldP spid="132610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A33A4C-692B-4A97-A793-764E626F0D4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29700" name="Rectangle 2"/>
          <p:cNvSpPr txBox="1">
            <a:spLocks noChangeArrowheads="1"/>
          </p:cNvSpPr>
          <p:nvPr/>
        </p:nvSpPr>
        <p:spPr bwMode="auto">
          <a:xfrm>
            <a:off x="457200" y="457200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ru-RU">
                <a:solidFill>
                  <a:schemeClr val="accent1"/>
                </a:solidFill>
                <a:ea typeface="Arial Unicode MS" pitchFamily="34" charset="-128"/>
                <a:cs typeface="Arial" charset="0"/>
              </a:rPr>
              <a:t>3. Инфраструктура ИТ</a:t>
            </a:r>
          </a:p>
          <a:p>
            <a:pPr>
              <a:buFont typeface="Wingdings" pitchFamily="2" charset="2"/>
              <a:buNone/>
            </a:pPr>
            <a:r>
              <a:rPr lang="ru-RU">
                <a:solidFill>
                  <a:schemeClr val="accent1"/>
                </a:solidFill>
                <a:ea typeface="Arial Unicode MS" pitchFamily="34" charset="-128"/>
                <a:cs typeface="Arial" charset="0"/>
              </a:rPr>
              <a:t>3.1. ЦОДы</a:t>
            </a:r>
          </a:p>
          <a:p>
            <a:pPr>
              <a:buFont typeface="Wingdings" pitchFamily="2" charset="2"/>
              <a:buNone/>
            </a:pPr>
            <a:r>
              <a:rPr lang="ru-RU">
                <a:solidFill>
                  <a:schemeClr val="accent1"/>
                </a:solidFill>
                <a:ea typeface="Arial Unicode MS" pitchFamily="34" charset="-128"/>
                <a:cs typeface="Arial" charset="0"/>
              </a:rPr>
              <a:t>3.2. Коммуникации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57200" y="1589088"/>
          <a:ext cx="8229600" cy="15352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886200"/>
                <a:gridCol w="4343400"/>
              </a:tblGrid>
              <a:tr h="559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Текущее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состояние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Требуемое состояние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52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недостатки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проекты по переходу в требуемое состояние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  <a:p>
                      <a:pPr marL="0" lvl="0" indent="0" algn="ctr" defTabSz="914400" rtl="0" eaLnBrk="1" latinLnBrk="0" hangingPunct="1"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57200" y="3657600"/>
            <a:ext cx="82296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/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sz="1600" dirty="0"/>
              <a:t>Имеющиеся и планируемые ЦОДы (или серверные комнаты):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1400" dirty="0"/>
              <a:t>Свои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1400" dirty="0"/>
              <a:t>Арендуемые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1400" dirty="0"/>
              <a:t>Каналы связи между ними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5358CC-D998-4AF2-B15B-2C1FBBF4D7C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3072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7535863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4" name="Rectangle 25"/>
          <p:cNvSpPr txBox="1">
            <a:spLocks noChangeArrowheads="1"/>
          </p:cNvSpPr>
          <p:nvPr/>
        </p:nvSpPr>
        <p:spPr bwMode="gray">
          <a:xfrm>
            <a:off x="388938" y="1266825"/>
            <a:ext cx="1287462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038" rIns="0" bIns="46038"/>
          <a:lstStyle>
            <a:lvl1pPr marL="304800" indent="-3048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40000"/>
              </a:spcBef>
              <a:buFont typeface="Wingdings" pitchFamily="2" charset="2"/>
              <a:buNone/>
            </a:pPr>
            <a:r>
              <a:rPr lang="ru-RU" sz="2400" i="1">
                <a:solidFill>
                  <a:srgbClr val="FF0000"/>
                </a:solidFill>
                <a:cs typeface="Arial" charset="0"/>
              </a:rPr>
              <a:t>Пример</a:t>
            </a:r>
            <a:endParaRPr lang="de-DE" sz="2400" i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30725" name="Rectangle 2"/>
          <p:cNvSpPr txBox="1">
            <a:spLocks noChangeArrowheads="1"/>
          </p:cNvSpPr>
          <p:nvPr/>
        </p:nvSpPr>
        <p:spPr bwMode="auto">
          <a:xfrm>
            <a:off x="457200" y="457200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ru-RU">
                <a:solidFill>
                  <a:schemeClr val="accent1"/>
                </a:solidFill>
                <a:ea typeface="Arial Unicode MS" pitchFamily="34" charset="-128"/>
                <a:cs typeface="Arial" charset="0"/>
              </a:rPr>
              <a:t>3. Инфраструктура ИТ</a:t>
            </a:r>
          </a:p>
          <a:p>
            <a:pPr>
              <a:buFont typeface="Wingdings" pitchFamily="2" charset="2"/>
              <a:buNone/>
            </a:pPr>
            <a:r>
              <a:rPr lang="ru-RU">
                <a:solidFill>
                  <a:schemeClr val="accent1"/>
                </a:solidFill>
                <a:ea typeface="Arial Unicode MS" pitchFamily="34" charset="-128"/>
                <a:cs typeface="Arial" charset="0"/>
              </a:rPr>
              <a:t>3.1. ЦОДы</a:t>
            </a:r>
          </a:p>
          <a:p>
            <a:pPr>
              <a:buFont typeface="Wingdings" pitchFamily="2" charset="2"/>
              <a:buNone/>
            </a:pPr>
            <a:r>
              <a:rPr lang="ru-RU">
                <a:solidFill>
                  <a:schemeClr val="accent1"/>
                </a:solidFill>
                <a:ea typeface="Arial Unicode MS" pitchFamily="34" charset="-128"/>
                <a:cs typeface="Arial" charset="0"/>
              </a:rPr>
              <a:t>3.2. Коммуникации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2AE6F8-6F9B-43BC-AF55-394FCB84EE8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31748" name="Rectangle 2"/>
          <p:cNvSpPr txBox="1">
            <a:spLocks noChangeArrowheads="1"/>
          </p:cNvSpPr>
          <p:nvPr/>
        </p:nvSpPr>
        <p:spPr bwMode="auto">
          <a:xfrm>
            <a:off x="457200" y="457200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ru-RU">
                <a:solidFill>
                  <a:schemeClr val="accent1"/>
                </a:solidFill>
                <a:ea typeface="Arial Unicode MS" pitchFamily="34" charset="-128"/>
                <a:cs typeface="Arial" charset="0"/>
              </a:rPr>
              <a:t>4. Управление ИТ</a:t>
            </a:r>
          </a:p>
          <a:p>
            <a:pPr>
              <a:buFont typeface="Wingdings" pitchFamily="2" charset="2"/>
              <a:buNone/>
            </a:pPr>
            <a:r>
              <a:rPr lang="ru-RU">
                <a:solidFill>
                  <a:schemeClr val="accent1"/>
                </a:solidFill>
                <a:ea typeface="Arial Unicode MS" pitchFamily="34" charset="-128"/>
                <a:cs typeface="Arial" charset="0"/>
              </a:rPr>
              <a:t>4.1. Аутсорсинг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57200" y="1589088"/>
          <a:ext cx="8229600" cy="15352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886200"/>
                <a:gridCol w="4343400"/>
              </a:tblGrid>
              <a:tr h="559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Текущее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состояние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Требуемое состояние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52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недостатки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проекты по переходу в требуемое состояние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  <a:p>
                      <a:pPr marL="0" lvl="0" indent="0" algn="ctr" defTabSz="914400" rtl="0" eaLnBrk="1" latinLnBrk="0" hangingPunct="1"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57200" y="3657600"/>
            <a:ext cx="82296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/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sz="1600" dirty="0"/>
              <a:t>Аутсорсинг: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1400" dirty="0"/>
              <a:t>Аутсорсинг по техническим средствам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1400" dirty="0"/>
              <a:t>Аутсорсинг по приложениям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1400" dirty="0"/>
              <a:t>Аутсорсинг по персоналу ИТ службы (например, передача поддержки серверов специализированной компании)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D3E953-4B30-47EC-A0B5-CD5599E1AE54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92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4. Управление ИТ</a:t>
            </a:r>
            <a:br>
              <a:rPr lang="ru-RU" dirty="0" smtClean="0"/>
            </a:br>
            <a:r>
              <a:rPr lang="ru-RU" dirty="0" smtClean="0"/>
              <a:t>4.2. ИТ процессы</a:t>
            </a:r>
          </a:p>
        </p:txBody>
      </p:sp>
      <p:sp>
        <p:nvSpPr>
          <p:cNvPr id="34821" name="Rectangle 3"/>
          <p:cNvSpPr>
            <a:spLocks noGrp="1" noChangeAspect="1" noChangeArrowheads="1"/>
          </p:cNvSpPr>
          <p:nvPr>
            <p:ph type="body" sz="half" idx="4294967295"/>
          </p:nvPr>
        </p:nvSpPr>
        <p:spPr bwMode="gray">
          <a:xfrm>
            <a:off x="1739900" y="1409700"/>
            <a:ext cx="4572000" cy="4381500"/>
          </a:xfrm>
          <a:gradFill rotWithShape="1">
            <a:gsLst>
              <a:gs pos="0">
                <a:srgbClr val="C0D3E6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3175" algn="ctr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1600" smtClean="0"/>
              <a:t> </a:t>
            </a:r>
          </a:p>
        </p:txBody>
      </p:sp>
      <p:sp>
        <p:nvSpPr>
          <p:cNvPr id="34822" name="Line 4"/>
          <p:cNvSpPr>
            <a:spLocks noChangeShapeType="1"/>
          </p:cNvSpPr>
          <p:nvPr/>
        </p:nvSpPr>
        <p:spPr bwMode="auto">
          <a:xfrm>
            <a:off x="1662113" y="2590800"/>
            <a:ext cx="46482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91440" bIns="91440" anchorCtr="1">
            <a:spAutoFit/>
          </a:bodyPr>
          <a:lstStyle/>
          <a:p>
            <a:endParaRPr lang="ru-RU"/>
          </a:p>
        </p:txBody>
      </p:sp>
      <p:sp>
        <p:nvSpPr>
          <p:cNvPr id="34823" name="Line 5"/>
          <p:cNvSpPr>
            <a:spLocks noChangeShapeType="1"/>
          </p:cNvSpPr>
          <p:nvPr/>
        </p:nvSpPr>
        <p:spPr bwMode="auto">
          <a:xfrm>
            <a:off x="1633538" y="5105400"/>
            <a:ext cx="46482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91440" bIns="91440" anchorCtr="1">
            <a:spAutoFit/>
          </a:bodyPr>
          <a:lstStyle/>
          <a:p>
            <a:endParaRPr lang="ru-RU"/>
          </a:p>
        </p:txBody>
      </p:sp>
      <p:sp>
        <p:nvSpPr>
          <p:cNvPr id="34824" name="Line 6"/>
          <p:cNvSpPr>
            <a:spLocks noChangeShapeType="1"/>
          </p:cNvSpPr>
          <p:nvPr/>
        </p:nvSpPr>
        <p:spPr bwMode="auto">
          <a:xfrm>
            <a:off x="2679700" y="1347788"/>
            <a:ext cx="3175" cy="467360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91440" bIns="91440" anchorCtr="1">
            <a:spAutoFit/>
          </a:bodyPr>
          <a:lstStyle/>
          <a:p>
            <a:endParaRPr lang="ru-RU"/>
          </a:p>
        </p:txBody>
      </p:sp>
      <p:sp>
        <p:nvSpPr>
          <p:cNvPr id="34825" name="Line 7"/>
          <p:cNvSpPr>
            <a:spLocks noChangeShapeType="1"/>
          </p:cNvSpPr>
          <p:nvPr/>
        </p:nvSpPr>
        <p:spPr bwMode="auto">
          <a:xfrm>
            <a:off x="4622800" y="1347788"/>
            <a:ext cx="3175" cy="467360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91440" bIns="91440" anchorCtr="1">
            <a:spAutoFit/>
          </a:bodyPr>
          <a:lstStyle/>
          <a:p>
            <a:endParaRPr lang="ru-RU"/>
          </a:p>
        </p:txBody>
      </p:sp>
      <p:sp>
        <p:nvSpPr>
          <p:cNvPr id="34826" name="Rectangle 8"/>
          <p:cNvSpPr>
            <a:spLocks noChangeArrowheads="1"/>
          </p:cNvSpPr>
          <p:nvPr/>
        </p:nvSpPr>
        <p:spPr bwMode="auto">
          <a:xfrm rot="-5400000">
            <a:off x="785813" y="5167313"/>
            <a:ext cx="13874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FontTx/>
              <a:buNone/>
            </a:pPr>
            <a:r>
              <a:rPr lang="ru-RU" sz="1200" b="1" i="1">
                <a:cs typeface="Arial" charset="0"/>
              </a:rPr>
              <a:t>низкая</a:t>
            </a:r>
            <a:endParaRPr lang="de-DE" sz="1200" b="1" i="1">
              <a:cs typeface="Arial" charset="0"/>
            </a:endParaRPr>
          </a:p>
        </p:txBody>
      </p:sp>
      <p:sp>
        <p:nvSpPr>
          <p:cNvPr id="34827" name="Rectangle 9"/>
          <p:cNvSpPr>
            <a:spLocks noChangeArrowheads="1"/>
          </p:cNvSpPr>
          <p:nvPr/>
        </p:nvSpPr>
        <p:spPr bwMode="auto">
          <a:xfrm rot="-5400000">
            <a:off x="785813" y="3551238"/>
            <a:ext cx="13874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FontTx/>
              <a:buNone/>
            </a:pPr>
            <a:r>
              <a:rPr lang="ru-RU" sz="1200" b="1" i="1">
                <a:cs typeface="Arial" charset="0"/>
              </a:rPr>
              <a:t>средняя</a:t>
            </a:r>
            <a:endParaRPr lang="de-DE" sz="1200" b="1" i="1">
              <a:cs typeface="Arial" charset="0"/>
            </a:endParaRPr>
          </a:p>
        </p:txBody>
      </p:sp>
      <p:sp>
        <p:nvSpPr>
          <p:cNvPr id="34828" name="Rectangle 10"/>
          <p:cNvSpPr>
            <a:spLocks noChangeArrowheads="1"/>
          </p:cNvSpPr>
          <p:nvPr/>
        </p:nvSpPr>
        <p:spPr bwMode="auto">
          <a:xfrm rot="-5400000">
            <a:off x="912019" y="2093119"/>
            <a:ext cx="11350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FontTx/>
              <a:buNone/>
            </a:pPr>
            <a:r>
              <a:rPr lang="ru-RU" sz="1200" b="1" i="1">
                <a:cs typeface="Arial" charset="0"/>
              </a:rPr>
              <a:t>высокая</a:t>
            </a:r>
            <a:endParaRPr lang="de-DE" sz="1200" b="1" i="1">
              <a:cs typeface="Arial" charset="0"/>
            </a:endParaRPr>
          </a:p>
        </p:txBody>
      </p:sp>
      <p:sp>
        <p:nvSpPr>
          <p:cNvPr id="34829" name="Rectangle 11"/>
          <p:cNvSpPr>
            <a:spLocks noChangeArrowheads="1"/>
          </p:cNvSpPr>
          <p:nvPr/>
        </p:nvSpPr>
        <p:spPr bwMode="auto">
          <a:xfrm rot="-5400000">
            <a:off x="-254000" y="3557588"/>
            <a:ext cx="289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buFontTx/>
              <a:buNone/>
            </a:pPr>
            <a:r>
              <a:rPr lang="ru-RU" sz="1400" b="1" i="1">
                <a:cs typeface="Arial" charset="0"/>
              </a:rPr>
              <a:t>Важность  для бизнеса</a:t>
            </a:r>
          </a:p>
        </p:txBody>
      </p:sp>
      <p:graphicFrame>
        <p:nvGraphicFramePr>
          <p:cNvPr id="1485921" name="Group 97"/>
          <p:cNvGraphicFramePr>
            <a:graphicFrameLocks noGrp="1"/>
          </p:cNvGraphicFramePr>
          <p:nvPr>
            <p:ph sz="half" idx="4294967295"/>
          </p:nvPr>
        </p:nvGraphicFramePr>
        <p:xfrm>
          <a:off x="1739900" y="6035675"/>
          <a:ext cx="4584700" cy="411480"/>
        </p:xfrm>
        <a:graphic>
          <a:graphicData uri="http://schemas.openxmlformats.org/drawingml/2006/table">
            <a:tbl>
              <a:tblPr/>
              <a:tblGrid>
                <a:gridCol w="946150"/>
                <a:gridCol w="1047750"/>
                <a:gridCol w="914400"/>
                <a:gridCol w="838200"/>
                <a:gridCol w="838200"/>
              </a:tblGrid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Не выполняется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Периодически выполняется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Есть описание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Частичная автоматиз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ация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Комплексная автоматиза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ция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4844" name="Line 76"/>
          <p:cNvSpPr>
            <a:spLocks noChangeShapeType="1"/>
          </p:cNvSpPr>
          <p:nvPr/>
        </p:nvSpPr>
        <p:spPr bwMode="auto">
          <a:xfrm>
            <a:off x="3717925" y="1371600"/>
            <a:ext cx="3175" cy="467360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91440" bIns="91440" anchorCtr="1">
            <a:spAutoFit/>
          </a:bodyPr>
          <a:lstStyle/>
          <a:p>
            <a:endParaRPr lang="ru-RU"/>
          </a:p>
        </p:txBody>
      </p:sp>
      <p:sp>
        <p:nvSpPr>
          <p:cNvPr id="34845" name="Line 77"/>
          <p:cNvSpPr>
            <a:spLocks noChangeShapeType="1"/>
          </p:cNvSpPr>
          <p:nvPr/>
        </p:nvSpPr>
        <p:spPr bwMode="auto">
          <a:xfrm>
            <a:off x="5486400" y="1384300"/>
            <a:ext cx="3175" cy="467360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91440" bIns="91440" anchorCtr="1">
            <a:spAutoFit/>
          </a:bodyPr>
          <a:lstStyle/>
          <a:p>
            <a:endParaRPr lang="ru-RU"/>
          </a:p>
        </p:txBody>
      </p:sp>
      <p:sp>
        <p:nvSpPr>
          <p:cNvPr id="34846" name="Rectangle 93"/>
          <p:cNvSpPr>
            <a:spLocks noChangeArrowheads="1"/>
          </p:cNvSpPr>
          <p:nvPr/>
        </p:nvSpPr>
        <p:spPr bwMode="auto">
          <a:xfrm>
            <a:off x="2654300" y="5743575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buFontTx/>
              <a:buNone/>
            </a:pPr>
            <a:r>
              <a:rPr lang="ru-RU" sz="1400" b="1" i="1">
                <a:cs typeface="Arial" charset="0"/>
              </a:rPr>
              <a:t>Зрелость ИТ процессов</a:t>
            </a:r>
            <a:endParaRPr lang="de-DE" sz="1400" b="1" i="1">
              <a:cs typeface="Arial" charset="0"/>
            </a:endParaRPr>
          </a:p>
        </p:txBody>
      </p:sp>
      <p:sp>
        <p:nvSpPr>
          <p:cNvPr id="34847" name="Rectangle 25"/>
          <p:cNvSpPr txBox="1">
            <a:spLocks noChangeArrowheads="1"/>
          </p:cNvSpPr>
          <p:nvPr/>
        </p:nvSpPr>
        <p:spPr bwMode="gray">
          <a:xfrm>
            <a:off x="388938" y="1266825"/>
            <a:ext cx="1287462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038" rIns="0" bIns="46038"/>
          <a:lstStyle>
            <a:lvl1pPr marL="304800" indent="-3048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40000"/>
              </a:spcBef>
              <a:buFont typeface="Wingdings" pitchFamily="2" charset="2"/>
              <a:buNone/>
            </a:pPr>
            <a:r>
              <a:rPr lang="ru-RU" sz="2400" i="1">
                <a:solidFill>
                  <a:srgbClr val="FF0000"/>
                </a:solidFill>
                <a:cs typeface="Arial" charset="0"/>
              </a:rPr>
              <a:t>Пример</a:t>
            </a:r>
            <a:endParaRPr lang="de-DE" sz="2400" i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81" name="Rectangle 4"/>
          <p:cNvSpPr>
            <a:spLocks noChangeArrowheads="1"/>
          </p:cNvSpPr>
          <p:nvPr/>
        </p:nvSpPr>
        <p:spPr bwMode="auto">
          <a:xfrm>
            <a:off x="6629400" y="3008313"/>
            <a:ext cx="2057400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/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sz="1600" dirty="0"/>
              <a:t>ИТ процессы: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1400" dirty="0"/>
              <a:t>Центральный офис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1400" dirty="0"/>
              <a:t>Филиалы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4. Управление ИТ</a:t>
            </a:r>
            <a:br>
              <a:rPr lang="ru-RU" smtClean="0"/>
            </a:br>
            <a:r>
              <a:rPr lang="ru-RU" smtClean="0"/>
              <a:t>4.3. Численность сотрудников ИТ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C162-0ECC-466B-ADEA-FCB74EDDB83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499474"/>
              </p:ext>
            </p:extLst>
          </p:nvPr>
        </p:nvGraphicFramePr>
        <p:xfrm>
          <a:off x="292100" y="1905000"/>
          <a:ext cx="8470900" cy="25958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1100"/>
                <a:gridCol w="1066800"/>
                <a:gridCol w="1066800"/>
                <a:gridCol w="1371600"/>
                <a:gridCol w="1371600"/>
                <a:gridCol w="1143000"/>
              </a:tblGrid>
              <a:tr h="685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Предприятие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48" marR="91448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Число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</a:rPr>
                        <a:t>пользова-телей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 ИТ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48" marR="9144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Число ИТ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</a:rPr>
                        <a:t>специалис-тов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48" marR="9144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Число пользователей на 1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сотрудника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ИТ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48" marR="9144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%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расходов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на ИТ от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оборота  компании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48" marR="9144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ИТ затраты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на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одного  пользователя,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 тыс.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$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6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Управляющая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компания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1448" marR="9144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1448" marR="9144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1448" marR="9144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1448" marR="91448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0,2% 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1448" marR="91448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Производственные предприятия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1448" marR="9144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1448" marR="9144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1448" marR="9144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15-25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1448" marR="91448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0,2-0,3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1448" marR="91448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 среднем по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России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1448" marR="9144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91448" marR="9144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91448" marR="9144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1448" marR="91448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1-2%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1448" marR="91448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 среднем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по развитым странам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1448" marR="9144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91448" marR="9144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91448" marR="9144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15-20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1448" marR="91448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1,5-2,5%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1448" marR="91448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3854" name="Rectangle 25"/>
          <p:cNvSpPr txBox="1">
            <a:spLocks noChangeArrowheads="1"/>
          </p:cNvSpPr>
          <p:nvPr/>
        </p:nvSpPr>
        <p:spPr bwMode="gray">
          <a:xfrm>
            <a:off x="388938" y="1266825"/>
            <a:ext cx="1287462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038" rIns="0" bIns="46038"/>
          <a:lstStyle>
            <a:lvl1pPr marL="304800" indent="-3048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40000"/>
              </a:spcBef>
              <a:buFont typeface="Wingdings" pitchFamily="2" charset="2"/>
              <a:buNone/>
            </a:pPr>
            <a:r>
              <a:rPr lang="ru-RU" sz="2400" i="1">
                <a:solidFill>
                  <a:srgbClr val="FF0000"/>
                </a:solidFill>
                <a:cs typeface="Arial" charset="0"/>
              </a:rPr>
              <a:t>Пример</a:t>
            </a:r>
            <a:endParaRPr lang="de-DE" sz="2400" i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57200" y="518160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/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sz="1600" dirty="0"/>
              <a:t>Численность сотрудников ИТ служб и число пользователей: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1400" dirty="0"/>
              <a:t>Центральный офис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1400" dirty="0"/>
              <a:t>Филиалы</a:t>
            </a:r>
          </a:p>
        </p:txBody>
      </p:sp>
    </p:spTree>
    <p:extLst>
      <p:ext uri="{BB962C8B-B14F-4D97-AF65-F5344CB8AC3E}">
        <p14:creationId xmlns:p14="http://schemas.microsoft.com/office/powerpoint/2010/main" val="323357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67327-06B8-4986-87DD-895ABCB40DD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32772" name="Rectangle 2"/>
          <p:cNvSpPr txBox="1">
            <a:spLocks noChangeArrowheads="1"/>
          </p:cNvSpPr>
          <p:nvPr/>
        </p:nvSpPr>
        <p:spPr bwMode="auto">
          <a:xfrm>
            <a:off x="457200" y="457200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ru-RU" dirty="0">
                <a:solidFill>
                  <a:schemeClr val="accent1"/>
                </a:solidFill>
                <a:ea typeface="Arial Unicode MS" pitchFamily="34" charset="-128"/>
                <a:cs typeface="Arial" charset="0"/>
              </a:rPr>
              <a:t>4. Управление ИТ</a:t>
            </a:r>
          </a:p>
          <a:p>
            <a:pPr>
              <a:buFont typeface="Wingdings" pitchFamily="2" charset="2"/>
              <a:buNone/>
            </a:pPr>
            <a:r>
              <a:rPr lang="ru-RU" dirty="0" smtClean="0">
                <a:solidFill>
                  <a:schemeClr val="accent1"/>
                </a:solidFill>
                <a:ea typeface="Arial Unicode MS" pitchFamily="34" charset="-128"/>
                <a:cs typeface="Arial" charset="0"/>
              </a:rPr>
              <a:t>4.4. </a:t>
            </a:r>
            <a:r>
              <a:rPr lang="ru-RU" dirty="0">
                <a:solidFill>
                  <a:schemeClr val="accent1"/>
                </a:solidFill>
                <a:ea typeface="Arial Unicode MS" pitchFamily="34" charset="-128"/>
                <a:cs typeface="Arial" charset="0"/>
              </a:rPr>
              <a:t>Оргструктура ИТ службы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57200" y="1589088"/>
          <a:ext cx="8229600" cy="15352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886200"/>
                <a:gridCol w="4343400"/>
              </a:tblGrid>
              <a:tr h="559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Текущее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состояние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Требуемое состояние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52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недостатки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проекты по переходу в требуемое состояние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  <a:p>
                      <a:pPr marL="0" lvl="0" indent="0" algn="ctr" defTabSz="914400" rtl="0" eaLnBrk="1" latinLnBrk="0" hangingPunct="1"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57200" y="3657600"/>
            <a:ext cx="82296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/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sz="1600" dirty="0"/>
              <a:t>Оргструктура ИТ службы: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1400" dirty="0"/>
              <a:t>Подразделения центрального офиса, их задачи и численность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1400" dirty="0"/>
              <a:t>Подразделения филиалов </a:t>
            </a:r>
            <a:r>
              <a:rPr lang="en-US" sz="1400" dirty="0"/>
              <a:t>[</a:t>
            </a:r>
            <a:r>
              <a:rPr lang="ru-RU" sz="1400" dirty="0"/>
              <a:t>типового филиала</a:t>
            </a:r>
            <a:r>
              <a:rPr lang="en-US" sz="1400" dirty="0"/>
              <a:t>]</a:t>
            </a:r>
            <a:r>
              <a:rPr lang="ru-RU" sz="1400" dirty="0"/>
              <a:t>, их задачи и численность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1400" dirty="0"/>
              <a:t>Взаимодействие между ИТ службами центрального офиса и филиалов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700" smtClean="0"/>
              <a:t>А.Михайлов начал свою карьеру в ИТ 25 лет назад простым программистом, потом 10 лет руководил ИТ службами. После этого было 10 лет ИТ консалтинга, вначале – в </a:t>
            </a:r>
            <a:r>
              <a:rPr lang="en-US" sz="1700" smtClean="0"/>
              <a:t>IBM, </a:t>
            </a:r>
            <a:r>
              <a:rPr lang="ru-RU" sz="1700" smtClean="0"/>
              <a:t>теперь – в своей компании «Консалтинг по управлению ИТ»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8229600" cy="5105400"/>
          </a:xfrm>
        </p:spPr>
        <p:txBody>
          <a:bodyPr/>
          <a:lstStyle/>
          <a:p>
            <a:pPr marL="0" indent="0">
              <a:spcBef>
                <a:spcPts val="400"/>
              </a:spcBef>
              <a:spcAft>
                <a:spcPts val="400"/>
              </a:spcAft>
              <a:buFont typeface="Wingdings" pitchFamily="2" charset="2"/>
              <a:buNone/>
              <a:defRPr/>
            </a:pPr>
            <a:r>
              <a:rPr lang="ru-RU" sz="1400" b="1" dirty="0" smtClean="0"/>
              <a:t>10 лет работы руководителем ИТ службы в российских и международных компаниях</a:t>
            </a:r>
          </a:p>
          <a:p>
            <a:pPr marL="0" indent="0">
              <a:spcBef>
                <a:spcPts val="400"/>
              </a:spcBef>
              <a:spcAft>
                <a:spcPts val="400"/>
              </a:spcAft>
              <a:buFont typeface="Wingdings" pitchFamily="2" charset="2"/>
              <a:buNone/>
              <a:defRPr/>
            </a:pPr>
            <a:r>
              <a:rPr lang="ru-RU" sz="1400" b="1" dirty="0" smtClean="0"/>
              <a:t>10 лет работы в качестве консультанта по управлению ИТ</a:t>
            </a:r>
            <a:r>
              <a:rPr lang="ru-RU" sz="1400" b="1" dirty="0"/>
              <a:t>:</a:t>
            </a:r>
            <a:endParaRPr lang="ru-RU" sz="1400" b="1" dirty="0" smtClean="0"/>
          </a:p>
          <a:p>
            <a:pPr>
              <a:spcBef>
                <a:spcPts val="400"/>
              </a:spcBef>
              <a:spcAft>
                <a:spcPts val="400"/>
              </a:spcAft>
              <a:defRPr/>
            </a:pPr>
            <a:r>
              <a:rPr lang="ru-RU" sz="1300" dirty="0" smtClean="0"/>
              <a:t>из них 7 лет — в компании IBM. Участвовал в десятках консалтинговых проектах по управлению ИТ в крупнейших российских компаниях:</a:t>
            </a:r>
          </a:p>
          <a:p>
            <a:pPr>
              <a:spcBef>
                <a:spcPts val="400"/>
              </a:spcBef>
              <a:spcAft>
                <a:spcPts val="400"/>
              </a:spcAft>
              <a:defRPr/>
            </a:pPr>
            <a:r>
              <a:rPr lang="ru-RU" sz="1300" dirty="0" smtClean="0"/>
              <a:t>ИТ стратегии: Национальный Расчетный Депозитарий (ММВБ), </a:t>
            </a:r>
            <a:r>
              <a:rPr lang="ru-RU" sz="1300" dirty="0" err="1" smtClean="0"/>
              <a:t>Роснано</a:t>
            </a:r>
            <a:r>
              <a:rPr lang="ru-RU" sz="1300" dirty="0" smtClean="0"/>
              <a:t>, Ренессанс Страхование, Нижегородская </a:t>
            </a:r>
            <a:r>
              <a:rPr lang="ru-RU" sz="1300" dirty="0" err="1" smtClean="0"/>
              <a:t>Энергосбытовая</a:t>
            </a:r>
            <a:r>
              <a:rPr lang="ru-RU" sz="1300" dirty="0" smtClean="0"/>
              <a:t> Компания, </a:t>
            </a:r>
            <a:r>
              <a:rPr lang="ru-RU" sz="1300" dirty="0" err="1" smtClean="0"/>
              <a:t>Донгорбанк</a:t>
            </a:r>
            <a:r>
              <a:rPr lang="ru-RU" sz="1300" dirty="0" smtClean="0"/>
              <a:t>, Министерство Промышленности и Энергетики РФ, ОАО «</a:t>
            </a:r>
            <a:r>
              <a:rPr lang="ru-RU" sz="1300" dirty="0" err="1" smtClean="0"/>
              <a:t>Еврохим</a:t>
            </a:r>
            <a:r>
              <a:rPr lang="ru-RU" sz="1300" dirty="0" smtClean="0"/>
              <a:t>», ОАО «Норильский Никель», Высшая Школа Экономики и др. </a:t>
            </a:r>
          </a:p>
          <a:p>
            <a:pPr>
              <a:spcBef>
                <a:spcPts val="400"/>
              </a:spcBef>
              <a:spcAft>
                <a:spcPts val="400"/>
              </a:spcAft>
              <a:defRPr/>
            </a:pPr>
            <a:r>
              <a:rPr lang="ru-RU" sz="1300" dirty="0" smtClean="0"/>
              <a:t>Улучшение управления </a:t>
            </a:r>
            <a:r>
              <a:rPr lang="ru-RU" sz="1300" dirty="0" err="1" smtClean="0"/>
              <a:t>ИТ:Национальный</a:t>
            </a:r>
            <a:r>
              <a:rPr lang="ru-RU" sz="1300" dirty="0" smtClean="0"/>
              <a:t> Расчетный Депозитарий (ММВБ), ТНК-BP, МДМ Банк, Концерн Росэнергоатом, Сургутнефтегаз, ОАО «РЖД», ОМЗ, банк </a:t>
            </a:r>
            <a:r>
              <a:rPr lang="ru-RU" sz="1300" dirty="0" err="1" smtClean="0"/>
              <a:t>Уралсиб</a:t>
            </a:r>
            <a:r>
              <a:rPr lang="ru-RU" sz="1300" dirty="0" smtClean="0"/>
              <a:t>, Лукойл </a:t>
            </a:r>
            <a:r>
              <a:rPr lang="ru-RU" sz="1300" dirty="0" err="1" smtClean="0"/>
              <a:t>Информ</a:t>
            </a:r>
            <a:r>
              <a:rPr lang="ru-RU" sz="1300" dirty="0" smtClean="0"/>
              <a:t>, Внешторгбанк, ОАО «</a:t>
            </a:r>
            <a:r>
              <a:rPr lang="ru-RU" sz="1300" dirty="0" err="1" smtClean="0"/>
              <a:t>Еврохим</a:t>
            </a:r>
            <a:r>
              <a:rPr lang="ru-RU" sz="1300" dirty="0" smtClean="0"/>
              <a:t>», РТС и др. </a:t>
            </a:r>
          </a:p>
          <a:p>
            <a:pPr marL="0" indent="0">
              <a:spcBef>
                <a:spcPts val="400"/>
              </a:spcBef>
              <a:spcAft>
                <a:spcPts val="400"/>
              </a:spcAft>
              <a:buFont typeface="Wingdings" pitchFamily="2" charset="2"/>
              <a:buNone/>
              <a:defRPr/>
            </a:pPr>
            <a:r>
              <a:rPr lang="ru-RU" sz="1400" b="1" dirty="0" smtClean="0"/>
              <a:t>5 лет проведения обучения по ИТ стратегиям и управлению ИТ</a:t>
            </a:r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  <a:defRPr/>
            </a:pPr>
            <a:r>
              <a:rPr lang="ru-RU" sz="1400" b="1" dirty="0" smtClean="0"/>
              <a:t>10+ публикаций по разработке ИТ стратегий и стратегическому управлению, книги по управлению ИТ проектами </a:t>
            </a:r>
            <a:r>
              <a:rPr lang="ru-RU" sz="1400" dirty="0" smtClean="0"/>
              <a:t>( </a:t>
            </a:r>
            <a:r>
              <a:rPr lang="en-US" sz="1400" dirty="0" smtClean="0">
                <a:hlinkClick r:id="rId3"/>
              </a:rPr>
              <a:t>www.info-strategy.ru/publications</a:t>
            </a:r>
            <a:r>
              <a:rPr lang="ru-RU" sz="1400" dirty="0" smtClean="0"/>
              <a:t> )</a:t>
            </a:r>
          </a:p>
          <a:p>
            <a:pPr marL="0" indent="0">
              <a:spcBef>
                <a:spcPts val="400"/>
              </a:spcBef>
              <a:spcAft>
                <a:spcPts val="400"/>
              </a:spcAft>
              <a:buFont typeface="Wingdings" pitchFamily="2" charset="2"/>
              <a:buNone/>
              <a:defRPr/>
            </a:pPr>
            <a:r>
              <a:rPr lang="ru-RU" sz="1400" b="1" dirty="0" smtClean="0"/>
              <a:t>Базовое образование по ИТ и бизнесу: </a:t>
            </a:r>
            <a:r>
              <a:rPr lang="ru-RU" sz="1400" i="1" dirty="0" smtClean="0"/>
              <a:t>MBA, </a:t>
            </a:r>
            <a:r>
              <a:rPr lang="ru-RU" sz="1400" i="1" dirty="0" err="1" smtClean="0"/>
              <a:t>senior</a:t>
            </a:r>
            <a:r>
              <a:rPr lang="ru-RU" sz="1400" i="1" dirty="0" smtClean="0"/>
              <a:t> IBM </a:t>
            </a:r>
            <a:r>
              <a:rPr lang="ru-RU" sz="1400" i="1" dirty="0" err="1" smtClean="0"/>
              <a:t>certified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consultant</a:t>
            </a:r>
            <a:r>
              <a:rPr lang="ru-RU" sz="1400" i="1" dirty="0" smtClean="0"/>
              <a:t>, к.т.н.</a:t>
            </a:r>
            <a:r>
              <a:rPr lang="ru-RU" sz="1400" dirty="0" smtClean="0"/>
              <a:t> </a:t>
            </a:r>
          </a:p>
          <a:p>
            <a:pPr>
              <a:spcBef>
                <a:spcPts val="400"/>
              </a:spcBef>
              <a:spcAft>
                <a:spcPts val="400"/>
              </a:spcAft>
              <a:defRPr/>
            </a:pP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C46D3-AEA3-4F81-8E21-56756CFFAFC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6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89FD1B-3315-4C05-9F32-3DFD36F1C4C7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1813"/>
            <a:ext cx="8229600" cy="712787"/>
          </a:xfrm>
        </p:spPr>
        <p:txBody>
          <a:bodyPr/>
          <a:lstStyle/>
          <a:p>
            <a:pPr eaLnBrk="1" hangingPunct="1"/>
            <a:r>
              <a:rPr lang="ru-RU" dirty="0" smtClean="0"/>
              <a:t>5. ИТ проекты</a:t>
            </a:r>
            <a:br>
              <a:rPr lang="ru-RU" dirty="0" smtClean="0"/>
            </a:br>
            <a:r>
              <a:rPr lang="ru-RU" sz="1600" dirty="0" smtClean="0"/>
              <a:t>5.1. Сравнение ИТ проектов</a:t>
            </a:r>
            <a:endParaRPr lang="ru-RU" dirty="0" smtClean="0"/>
          </a:p>
        </p:txBody>
      </p:sp>
      <p:sp>
        <p:nvSpPr>
          <p:cNvPr id="35845" name="Line 3"/>
          <p:cNvSpPr>
            <a:spLocks noChangeShapeType="1"/>
          </p:cNvSpPr>
          <p:nvPr/>
        </p:nvSpPr>
        <p:spPr bwMode="auto">
          <a:xfrm>
            <a:off x="1247775" y="2590800"/>
            <a:ext cx="1143000" cy="533400"/>
          </a:xfrm>
          <a:prstGeom prst="line">
            <a:avLst/>
          </a:prstGeom>
          <a:noFill/>
          <a:ln w="63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35846" name="Text Box 4"/>
          <p:cNvSpPr txBox="1">
            <a:spLocks noChangeArrowheads="1"/>
          </p:cNvSpPr>
          <p:nvPr/>
        </p:nvSpPr>
        <p:spPr bwMode="auto">
          <a:xfrm>
            <a:off x="6715125" y="1276350"/>
            <a:ext cx="1798638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ru-RU" sz="1200" b="1" i="1">
                <a:solidFill>
                  <a:schemeClr val="accent1"/>
                </a:solidFill>
                <a:cs typeface="Arial" charset="0"/>
              </a:rPr>
              <a:t>Примерный плана</a:t>
            </a:r>
            <a:br>
              <a:rPr lang="ru-RU" sz="1200" b="1" i="1">
                <a:solidFill>
                  <a:schemeClr val="accent1"/>
                </a:solidFill>
                <a:cs typeface="Arial" charset="0"/>
              </a:rPr>
            </a:br>
            <a:r>
              <a:rPr lang="ru-RU" sz="1200" b="1" i="1">
                <a:solidFill>
                  <a:schemeClr val="accent1"/>
                </a:solidFill>
                <a:cs typeface="Arial" charset="0"/>
              </a:rPr>
              <a:t>выполнения проектов</a:t>
            </a:r>
          </a:p>
        </p:txBody>
      </p:sp>
      <p:sp>
        <p:nvSpPr>
          <p:cNvPr id="35847" name="Text Box 5"/>
          <p:cNvSpPr txBox="1">
            <a:spLocks noChangeArrowheads="1"/>
          </p:cNvSpPr>
          <p:nvPr/>
        </p:nvSpPr>
        <p:spPr bwMode="auto">
          <a:xfrm>
            <a:off x="3278188" y="1828800"/>
            <a:ext cx="2208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ru-RU" sz="1200" b="1" i="1">
                <a:solidFill>
                  <a:schemeClr val="accent1"/>
                </a:solidFill>
                <a:cs typeface="Arial" charset="0"/>
              </a:rPr>
              <a:t>Оценка и приоретизация </a:t>
            </a:r>
            <a:r>
              <a:rPr lang="en-US" sz="1200" b="1" i="1">
                <a:solidFill>
                  <a:schemeClr val="accent1"/>
                </a:solidFill>
                <a:cs typeface="Arial" charset="0"/>
              </a:rPr>
              <a:t/>
            </a:r>
            <a:br>
              <a:rPr lang="en-US" sz="1200" b="1" i="1">
                <a:solidFill>
                  <a:schemeClr val="accent1"/>
                </a:solidFill>
                <a:cs typeface="Arial" charset="0"/>
              </a:rPr>
            </a:br>
            <a:r>
              <a:rPr lang="ru-RU" sz="1200" b="1" i="1">
                <a:solidFill>
                  <a:schemeClr val="accent1"/>
                </a:solidFill>
                <a:cs typeface="Arial" charset="0"/>
              </a:rPr>
              <a:t>возможных проектов</a:t>
            </a:r>
          </a:p>
        </p:txBody>
      </p:sp>
      <p:sp>
        <p:nvSpPr>
          <p:cNvPr id="35848" name="Text Box 6"/>
          <p:cNvSpPr txBox="1">
            <a:spLocks noChangeArrowheads="1"/>
          </p:cNvSpPr>
          <p:nvPr/>
        </p:nvSpPr>
        <p:spPr bwMode="auto">
          <a:xfrm>
            <a:off x="4530725" y="1244600"/>
            <a:ext cx="224472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ru-RU" sz="1100" b="1" u="sng">
                <a:cs typeface="Arial" charset="0"/>
              </a:rPr>
              <a:t>Этап планирования</a:t>
            </a:r>
          </a:p>
        </p:txBody>
      </p:sp>
      <p:sp>
        <p:nvSpPr>
          <p:cNvPr id="35849" name="AutoShape 7"/>
          <p:cNvSpPr>
            <a:spLocks noChangeArrowheads="1"/>
          </p:cNvSpPr>
          <p:nvPr/>
        </p:nvSpPr>
        <p:spPr bwMode="auto">
          <a:xfrm>
            <a:off x="228600" y="2057400"/>
            <a:ext cx="1143000" cy="8382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000" rIns="18000" anchor="ctr"/>
          <a:lstStyle/>
          <a:p>
            <a:pPr algn="ctr">
              <a:lnSpc>
                <a:spcPct val="90000"/>
              </a:lnSpc>
              <a:buSzPct val="75000"/>
              <a:buFont typeface="Wingdings" pitchFamily="2" charset="2"/>
              <a:buNone/>
            </a:pPr>
            <a:r>
              <a:rPr lang="ru-RU" sz="1200">
                <a:cs typeface="Arial" charset="0"/>
              </a:rPr>
              <a:t>Уже выполняемые проекты</a:t>
            </a:r>
          </a:p>
        </p:txBody>
      </p:sp>
      <p:pic>
        <p:nvPicPr>
          <p:cNvPr id="3585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00575"/>
            <a:ext cx="28956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5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60525"/>
            <a:ext cx="2667000" cy="248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52" name="Line 10"/>
          <p:cNvSpPr>
            <a:spLocks noChangeShapeType="1"/>
          </p:cNvSpPr>
          <p:nvPr/>
        </p:nvSpPr>
        <p:spPr bwMode="auto">
          <a:xfrm flipV="1">
            <a:off x="5943600" y="3124200"/>
            <a:ext cx="568325" cy="381000"/>
          </a:xfrm>
          <a:prstGeom prst="line">
            <a:avLst/>
          </a:prstGeom>
          <a:noFill/>
          <a:ln w="63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35853" name="Line 11"/>
          <p:cNvSpPr>
            <a:spLocks noChangeShapeType="1"/>
          </p:cNvSpPr>
          <p:nvPr/>
        </p:nvSpPr>
        <p:spPr bwMode="auto">
          <a:xfrm>
            <a:off x="5943600" y="4191000"/>
            <a:ext cx="533400" cy="381000"/>
          </a:xfrm>
          <a:prstGeom prst="line">
            <a:avLst/>
          </a:prstGeom>
          <a:noFill/>
          <a:ln w="63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35854" name="Text Box 12"/>
          <p:cNvSpPr txBox="1">
            <a:spLocks noChangeArrowheads="1"/>
          </p:cNvSpPr>
          <p:nvPr/>
        </p:nvSpPr>
        <p:spPr bwMode="auto">
          <a:xfrm>
            <a:off x="7062788" y="4337050"/>
            <a:ext cx="1592262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ru-RU" sz="1200" b="1" i="1">
                <a:solidFill>
                  <a:schemeClr val="accent1"/>
                </a:solidFill>
                <a:cs typeface="Arial" charset="0"/>
              </a:rPr>
              <a:t>Описания проектов</a:t>
            </a:r>
          </a:p>
        </p:txBody>
      </p:sp>
      <p:sp>
        <p:nvSpPr>
          <p:cNvPr id="35855" name="AutoShape 13"/>
          <p:cNvSpPr>
            <a:spLocks noChangeArrowheads="1"/>
          </p:cNvSpPr>
          <p:nvPr/>
        </p:nvSpPr>
        <p:spPr bwMode="auto">
          <a:xfrm>
            <a:off x="620713" y="3214688"/>
            <a:ext cx="981075" cy="9144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000" rIns="18000" anchor="ctr"/>
          <a:lstStyle/>
          <a:p>
            <a:pPr algn="ctr">
              <a:lnSpc>
                <a:spcPct val="90000"/>
              </a:lnSpc>
              <a:buSzPct val="75000"/>
              <a:buFont typeface="Wingdings" pitchFamily="2" charset="2"/>
              <a:buNone/>
            </a:pPr>
            <a:r>
              <a:rPr lang="ru-RU" sz="1200">
                <a:cs typeface="Arial" charset="0"/>
              </a:rPr>
              <a:t>Проекты по устранению найденных проблем</a:t>
            </a:r>
          </a:p>
        </p:txBody>
      </p:sp>
      <p:sp>
        <p:nvSpPr>
          <p:cNvPr id="35856" name="Line 14"/>
          <p:cNvSpPr>
            <a:spLocks noChangeShapeType="1"/>
          </p:cNvSpPr>
          <p:nvPr/>
        </p:nvSpPr>
        <p:spPr bwMode="auto">
          <a:xfrm flipV="1">
            <a:off x="1611313" y="3671888"/>
            <a:ext cx="779462" cy="0"/>
          </a:xfrm>
          <a:prstGeom prst="line">
            <a:avLst/>
          </a:prstGeom>
          <a:noFill/>
          <a:ln w="63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35857" name="AutoShape 15"/>
          <p:cNvSpPr>
            <a:spLocks noChangeArrowheads="1"/>
          </p:cNvSpPr>
          <p:nvPr/>
        </p:nvSpPr>
        <p:spPr bwMode="auto">
          <a:xfrm>
            <a:off x="1533525" y="5029200"/>
            <a:ext cx="981075" cy="9144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000" rIns="18000" anchor="ctr"/>
          <a:lstStyle/>
          <a:p>
            <a:pPr algn="ctr">
              <a:lnSpc>
                <a:spcPct val="90000"/>
              </a:lnSpc>
              <a:buSzPct val="75000"/>
              <a:buFont typeface="Wingdings" pitchFamily="2" charset="2"/>
              <a:buNone/>
            </a:pPr>
            <a:r>
              <a:rPr lang="ru-RU" sz="1200">
                <a:cs typeface="Arial" charset="0"/>
              </a:rPr>
              <a:t>Проекты по переходу в требуемое состояние</a:t>
            </a:r>
          </a:p>
        </p:txBody>
      </p:sp>
      <p:sp>
        <p:nvSpPr>
          <p:cNvPr id="35858" name="Line 16"/>
          <p:cNvSpPr>
            <a:spLocks noChangeShapeType="1"/>
          </p:cNvSpPr>
          <p:nvPr/>
        </p:nvSpPr>
        <p:spPr bwMode="auto">
          <a:xfrm flipV="1">
            <a:off x="2057400" y="4041775"/>
            <a:ext cx="304800" cy="990600"/>
          </a:xfrm>
          <a:prstGeom prst="line">
            <a:avLst/>
          </a:prstGeom>
          <a:noFill/>
          <a:ln w="63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pic>
        <p:nvPicPr>
          <p:cNvPr id="35859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2325688"/>
            <a:ext cx="4400550" cy="280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60" name="Text Box 18"/>
          <p:cNvSpPr txBox="1">
            <a:spLocks noChangeArrowheads="1"/>
          </p:cNvSpPr>
          <p:nvPr/>
        </p:nvSpPr>
        <p:spPr bwMode="auto">
          <a:xfrm>
            <a:off x="185738" y="1308100"/>
            <a:ext cx="136525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ru-RU" sz="1100" b="1" u="sng">
                <a:cs typeface="Arial" charset="0"/>
              </a:rPr>
              <a:t>Анализ текущего состояния ИТ</a:t>
            </a:r>
          </a:p>
        </p:txBody>
      </p:sp>
      <p:sp>
        <p:nvSpPr>
          <p:cNvPr id="35861" name="Text Box 19"/>
          <p:cNvSpPr txBox="1">
            <a:spLocks noChangeArrowheads="1"/>
          </p:cNvSpPr>
          <p:nvPr/>
        </p:nvSpPr>
        <p:spPr bwMode="auto">
          <a:xfrm>
            <a:off x="1676400" y="1308100"/>
            <a:ext cx="20574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ru-RU" sz="1100" b="1" u="sng">
                <a:cs typeface="Arial" charset="0"/>
              </a:rPr>
              <a:t>Проектирование  требуемого состояния ИТ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1D3CF7-F77B-4750-9F99-DF2990EC0530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4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5. ИТ проекты</a:t>
            </a:r>
            <a:br>
              <a:rPr lang="ru-RU" dirty="0" smtClean="0"/>
            </a:br>
            <a:r>
              <a:rPr lang="ru-RU" dirty="0" smtClean="0"/>
              <a:t>5.2. План проектов</a:t>
            </a:r>
          </a:p>
        </p:txBody>
      </p:sp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"/>
          <a:stretch>
            <a:fillRect/>
          </a:stretch>
        </p:blipFill>
        <p:spPr bwMode="auto">
          <a:xfrm>
            <a:off x="406400" y="1289050"/>
            <a:ext cx="5143500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91518" name="Group 222"/>
          <p:cNvGraphicFramePr>
            <a:graphicFrameLocks noGrp="1"/>
          </p:cNvGraphicFramePr>
          <p:nvPr/>
        </p:nvGraphicFramePr>
        <p:xfrm>
          <a:off x="5562600" y="1752600"/>
          <a:ext cx="3505200" cy="3581400"/>
        </p:xfrm>
        <a:graphic>
          <a:graphicData uri="http://schemas.openxmlformats.org/drawingml/2006/table">
            <a:tbl>
              <a:tblPr/>
              <a:tblGrid>
                <a:gridCol w="260350"/>
                <a:gridCol w="349250"/>
                <a:gridCol w="295275"/>
                <a:gridCol w="466725"/>
                <a:gridCol w="609600"/>
                <a:gridCol w="457200"/>
                <a:gridCol w="381000"/>
                <a:gridCol w="381000"/>
                <a:gridCol w="304800"/>
              </a:tblGrid>
              <a:tr h="423863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Оценка итогового приоритета инициатив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273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низкий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средний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36000" marR="36000" marT="36000" marB="360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высокий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36000" marR="36000" marT="36000" marB="360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</a:tr>
              <a:tr h="508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Инициативы с низкам приоритетом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Инициативы со средним приоритетом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Инициативы с высоким приоритетом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41511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Инициативы с плохим соотношением выгод к ресурсам и высокой сложностью внедрения.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Инициативы со средним соотношением выгод к ресурсам и средней сложностью внедрения.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Также к этой группе относятся инициативы с хорошим соотношением выгод к ресурсам и высокой сложностью внедрения, а также плохим соотношением выгод к ресурсам и низкой сложностью внедрения.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Инициативы с хорошим соотношением выгод к ресурсам и низкой сложностью внедрения.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908" name="Rectangle 25"/>
          <p:cNvSpPr txBox="1">
            <a:spLocks noChangeArrowheads="1"/>
          </p:cNvSpPr>
          <p:nvPr/>
        </p:nvSpPr>
        <p:spPr bwMode="gray">
          <a:xfrm>
            <a:off x="3657600" y="1981200"/>
            <a:ext cx="1287462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038" rIns="0" bIns="46038"/>
          <a:lstStyle>
            <a:lvl1pPr marL="304800" indent="-3048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40000"/>
              </a:spcBef>
              <a:buFont typeface="Wingdings" pitchFamily="2" charset="2"/>
              <a:buNone/>
            </a:pPr>
            <a:r>
              <a:rPr lang="ru-RU" sz="2400" i="1" dirty="0">
                <a:solidFill>
                  <a:srgbClr val="FF0000"/>
                </a:solidFill>
                <a:cs typeface="Arial" charset="0"/>
              </a:rPr>
              <a:t>Пример</a:t>
            </a:r>
            <a:endParaRPr lang="de-DE" sz="2400" i="1" dirty="0">
              <a:solidFill>
                <a:srgbClr val="FF0000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5. ИТ проекты</a:t>
            </a:r>
            <a:br>
              <a:rPr lang="ru-RU" smtClean="0"/>
            </a:br>
            <a:r>
              <a:rPr lang="ru-RU" smtClean="0"/>
              <a:t>5.3. Описание проектов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81136-380C-49C8-82CF-2392C796B4E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1447800"/>
            <a:ext cx="8229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/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sz="1600" dirty="0"/>
              <a:t>Описание ИТ проекта: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1400" dirty="0"/>
              <a:t>Цели проекта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1400" dirty="0"/>
              <a:t>Основные этапы работ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1400" dirty="0"/>
              <a:t>Длительность проекта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1400" dirty="0"/>
              <a:t>Связи с другими проектами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1400" dirty="0"/>
              <a:t>Оценки выгод от проекта (для бизнеса и для ИТ)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1400" dirty="0"/>
              <a:t>Оценки затраты на проект: выплаты другим компаниям и затраты времени </a:t>
            </a:r>
            <a:r>
              <a:rPr lang="ru-RU" sz="1400" dirty="0" smtClean="0"/>
              <a:t>своих сотрудников</a:t>
            </a:r>
            <a:endParaRPr lang="ru-RU" sz="1400" dirty="0"/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1400" dirty="0"/>
              <a:t>Оценки рисков проекта. Способы их минимизации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1400" dirty="0"/>
              <a:t>Требования к техническим и программным средствам, навыкам персонала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1400" dirty="0"/>
              <a:t>Примечания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6. Пересмотр ИТ стратегии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38D73-2D21-4910-822A-54C79EF597F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81000" y="1295400"/>
            <a:ext cx="8305800" cy="518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36000" tIns="36000" rIns="36000" bIns="36000"/>
          <a:lstStyle/>
          <a:p>
            <a:pPr marL="360000" indent="-342000">
              <a:lnSpc>
                <a:spcPct val="12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ru-RU" sz="1600" b="1" dirty="0"/>
              <a:t>Ключевые факторы успеха ИТ стратегии:</a:t>
            </a:r>
            <a:endParaRPr lang="en-US" sz="1600" b="1" dirty="0"/>
          </a:p>
          <a:p>
            <a:pPr marL="360000" indent="-342000">
              <a:lnSpc>
                <a:spcPct val="120000"/>
              </a:lnSpc>
              <a:spcBef>
                <a:spcPts val="600"/>
              </a:spcBef>
              <a:buFont typeface="Wingdings" pitchFamily="2" charset="2"/>
              <a:buAutoNum type="arabicPeriod"/>
              <a:defRPr/>
            </a:pPr>
            <a:r>
              <a:rPr lang="ru-RU" sz="1200" dirty="0"/>
              <a:t>Понимание важности и необходимости внедрения ИТ </a:t>
            </a:r>
            <a:r>
              <a:rPr lang="ru-RU" sz="1200" dirty="0" smtClean="0"/>
              <a:t>руководством </a:t>
            </a:r>
            <a:r>
              <a:rPr lang="ru-RU" sz="1200" dirty="0"/>
              <a:t>Компании</a:t>
            </a:r>
            <a:endParaRPr lang="en-US" sz="1200" dirty="0"/>
          </a:p>
          <a:p>
            <a:pPr marL="360000" indent="-342000">
              <a:lnSpc>
                <a:spcPct val="120000"/>
              </a:lnSpc>
              <a:spcBef>
                <a:spcPts val="600"/>
              </a:spcBef>
              <a:buFont typeface="Wingdings" pitchFamily="2" charset="2"/>
              <a:buAutoNum type="arabicPeriod"/>
              <a:defRPr/>
            </a:pPr>
            <a:r>
              <a:rPr lang="ru-RU" sz="1200" dirty="0"/>
              <a:t>Достаточное финансирование ИТ </a:t>
            </a:r>
            <a:r>
              <a:rPr lang="ru-RU" sz="1200" dirty="0" smtClean="0"/>
              <a:t>проектов</a:t>
            </a:r>
          </a:p>
          <a:p>
            <a:pPr marL="360000" indent="-342000">
              <a:lnSpc>
                <a:spcPct val="120000"/>
              </a:lnSpc>
              <a:spcBef>
                <a:spcPts val="600"/>
              </a:spcBef>
              <a:buFont typeface="Wingdings" pitchFamily="2" charset="2"/>
              <a:buAutoNum type="arabicPeriod"/>
              <a:defRPr/>
            </a:pPr>
            <a:r>
              <a:rPr lang="ru-RU" sz="1200" dirty="0" smtClean="0"/>
              <a:t>Готовность  бизнес-подразделений </a:t>
            </a:r>
            <a:r>
              <a:rPr lang="ru-RU" sz="1200" dirty="0"/>
              <a:t>к внедрению комплексных информационных </a:t>
            </a:r>
            <a:r>
              <a:rPr lang="ru-RU" sz="1200" dirty="0" smtClean="0"/>
              <a:t>систем, в т.ч. </a:t>
            </a:r>
            <a:r>
              <a:rPr lang="ru-RU" sz="1200" dirty="0" smtClean="0">
                <a:cs typeface="Arial" charset="0"/>
              </a:rPr>
              <a:t>качественно сформулировать </a:t>
            </a:r>
            <a:r>
              <a:rPr lang="ru-RU" sz="1200" dirty="0">
                <a:cs typeface="Arial" charset="0"/>
              </a:rPr>
              <a:t>требования </a:t>
            </a:r>
            <a:r>
              <a:rPr lang="ru-RU" sz="1200" dirty="0" smtClean="0">
                <a:cs typeface="Arial" charset="0"/>
              </a:rPr>
              <a:t>к информационных </a:t>
            </a:r>
            <a:r>
              <a:rPr lang="ru-RU" sz="1200" dirty="0">
                <a:cs typeface="Arial" charset="0"/>
              </a:rPr>
              <a:t>систем</a:t>
            </a:r>
            <a:endParaRPr lang="en-US" sz="1200" dirty="0">
              <a:cs typeface="Arial" charset="0"/>
            </a:endParaRPr>
          </a:p>
          <a:p>
            <a:pPr marL="360000" indent="-342000">
              <a:lnSpc>
                <a:spcPct val="120000"/>
              </a:lnSpc>
              <a:spcBef>
                <a:spcPts val="600"/>
              </a:spcBef>
              <a:buFont typeface="Wingdings" pitchFamily="2" charset="2"/>
              <a:buAutoNum type="arabicPeriod"/>
              <a:defRPr/>
            </a:pPr>
            <a:r>
              <a:rPr lang="ru-RU" sz="1200" dirty="0">
                <a:cs typeface="Arial" charset="0"/>
              </a:rPr>
              <a:t>Активное участие бизнес-подразделений </a:t>
            </a:r>
            <a:r>
              <a:rPr lang="ru-RU" sz="1200" dirty="0" smtClean="0">
                <a:cs typeface="Arial" charset="0"/>
              </a:rPr>
              <a:t>в </a:t>
            </a:r>
            <a:r>
              <a:rPr lang="ru-RU" sz="1200" dirty="0">
                <a:cs typeface="Arial" charset="0"/>
              </a:rPr>
              <a:t>разработке, тестировании и внедрении информационных систем</a:t>
            </a:r>
            <a:endParaRPr lang="en-US" sz="1200" dirty="0">
              <a:cs typeface="Arial" charset="0"/>
            </a:endParaRPr>
          </a:p>
          <a:p>
            <a:pPr marL="360000" indent="-342000">
              <a:lnSpc>
                <a:spcPct val="120000"/>
              </a:lnSpc>
              <a:spcBef>
                <a:spcPts val="600"/>
              </a:spcBef>
              <a:buFont typeface="Wingdings" pitchFamily="2" charset="2"/>
              <a:buAutoNum type="arabicPeriod"/>
              <a:defRPr/>
            </a:pPr>
            <a:r>
              <a:rPr lang="ru-RU" sz="1200" dirty="0"/>
              <a:t>Достаточная квалификация сотрудников Компании в области информационных технологий и </a:t>
            </a:r>
            <a:r>
              <a:rPr lang="ru-RU" sz="1200" dirty="0" smtClean="0"/>
              <a:t>систем</a:t>
            </a:r>
            <a:endParaRPr lang="en-US" sz="1200" dirty="0"/>
          </a:p>
          <a:p>
            <a:pPr marL="360000" indent="-342000">
              <a:lnSpc>
                <a:spcPct val="120000"/>
              </a:lnSpc>
              <a:spcBef>
                <a:spcPts val="600"/>
              </a:spcBef>
              <a:buFont typeface="Wingdings" pitchFamily="2" charset="2"/>
              <a:buAutoNum type="arabicPeriod"/>
              <a:defRPr/>
            </a:pPr>
            <a:r>
              <a:rPr lang="ru-RU" sz="1200" dirty="0"/>
              <a:t>Достаточная укомплектованность ИТ служб квалифицированными менеджерами и специалистами, а также адекватная организационная структура ИТ служб</a:t>
            </a:r>
            <a:endParaRPr lang="en-US" sz="1200" dirty="0">
              <a:cs typeface="Arial" charset="0"/>
            </a:endParaRPr>
          </a:p>
          <a:p>
            <a:pPr marL="360000" indent="-342000">
              <a:lnSpc>
                <a:spcPct val="120000"/>
              </a:lnSpc>
              <a:spcBef>
                <a:spcPts val="600"/>
              </a:spcBef>
              <a:buFont typeface="Wingdings" pitchFamily="2" charset="2"/>
              <a:buAutoNum type="arabicPeriod"/>
              <a:defRPr/>
            </a:pPr>
            <a:r>
              <a:rPr lang="ru-RU" sz="1200" dirty="0" smtClean="0"/>
              <a:t>Использование методов управления отдельными проектами и портфельного управления проектами</a:t>
            </a:r>
          </a:p>
          <a:p>
            <a:pPr marL="18000">
              <a:lnSpc>
                <a:spcPct val="120000"/>
              </a:lnSpc>
              <a:spcBef>
                <a:spcPts val="600"/>
              </a:spcBef>
              <a:buNone/>
              <a:defRPr/>
            </a:pPr>
            <a:endParaRPr lang="ru-RU" sz="1200" dirty="0"/>
          </a:p>
          <a:p>
            <a:pPr marL="360000" indent="-342000">
              <a:lnSpc>
                <a:spcPct val="12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ru-RU" sz="1600" b="1" dirty="0"/>
              <a:t>Частота пересмотра ИТ стратегии:</a:t>
            </a:r>
          </a:p>
          <a:p>
            <a:pPr marL="360000" indent="-34200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sz="1200" dirty="0"/>
              <a:t>Раз в квартал (плановый пересмотр)</a:t>
            </a:r>
          </a:p>
          <a:p>
            <a:pPr marL="360000" indent="-34200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sz="1200" dirty="0"/>
              <a:t>При существенных изменениях в бизнесе и</a:t>
            </a:r>
            <a:r>
              <a:rPr lang="en-US" sz="1200" dirty="0"/>
              <a:t>/</a:t>
            </a:r>
            <a:r>
              <a:rPr lang="ru-RU" sz="1200" dirty="0"/>
              <a:t>или в ИТ (например, кризис, новый руководитель, новое направление бизнеса)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endParaRPr lang="ru-RU" sz="1400" dirty="0"/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7DFEE7-ACF2-43F4-ACAE-8DAD5FCE4259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148" name="Rectangle 2"/>
          <p:cNvSpPr>
            <a:spLocks noChangeArrowheads="1"/>
          </p:cNvSpPr>
          <p:nvPr/>
        </p:nvSpPr>
        <p:spPr bwMode="gray">
          <a:xfrm>
            <a:off x="1250950" y="2362200"/>
            <a:ext cx="7435850" cy="183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000" tIns="0" rIns="90000" bIns="46800">
            <a:spAutoFit/>
          </a:bodyPr>
          <a:lstStyle/>
          <a:p>
            <a:pPr marL="457200" indent="-457200">
              <a:lnSpc>
                <a:spcPct val="200000"/>
              </a:lnSpc>
              <a:buClr>
                <a:schemeClr val="tx1"/>
              </a:buClr>
              <a:buFont typeface="Wingdings" pitchFamily="2" charset="2"/>
              <a:buAutoNum type="arabicPlain"/>
            </a:pPr>
            <a:r>
              <a:rPr lang="ru-RU" dirty="0">
                <a:cs typeface="Arial" charset="0"/>
              </a:rPr>
              <a:t>Структура простой ИТ стратегий</a:t>
            </a:r>
          </a:p>
          <a:p>
            <a:pPr marL="457200" indent="-457200">
              <a:lnSpc>
                <a:spcPct val="200000"/>
              </a:lnSpc>
              <a:buClr>
                <a:schemeClr val="tx1"/>
              </a:buClr>
              <a:buFont typeface="Wingdings" pitchFamily="2" charset="2"/>
              <a:buAutoNum type="arabicPlain"/>
            </a:pPr>
            <a:r>
              <a:rPr lang="ru-RU" dirty="0">
                <a:cs typeface="Arial" charset="0"/>
              </a:rPr>
              <a:t>15 основных слайдов по ИТ стратегии</a:t>
            </a:r>
          </a:p>
          <a:p>
            <a:pPr marL="457200" indent="-457200">
              <a:lnSpc>
                <a:spcPct val="200000"/>
              </a:lnSpc>
              <a:buClr>
                <a:schemeClr val="tx1"/>
              </a:buClr>
              <a:buFont typeface="Wingdings" pitchFamily="2" charset="2"/>
              <a:buAutoNum type="arabicPlain"/>
            </a:pPr>
            <a:r>
              <a:rPr lang="ru-RU" sz="2000" b="1" dirty="0">
                <a:cs typeface="Arial" charset="0"/>
              </a:rPr>
              <a:t>Помощь в разработке ИТ стратегии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title"/>
          </p:nvPr>
        </p:nvSpPr>
        <p:spPr bwMode="gray"/>
        <p:txBody>
          <a:bodyPr/>
          <a:lstStyle/>
          <a:p>
            <a:pPr eaLnBrk="1" hangingPunct="1"/>
            <a:r>
              <a:rPr lang="ru-RU" sz="1500" b="1" smtClean="0"/>
              <a:t>Содержание</a:t>
            </a:r>
            <a:endParaRPr lang="en-US" sz="1500" b="1" smtClean="0"/>
          </a:p>
        </p:txBody>
      </p:sp>
      <p:sp>
        <p:nvSpPr>
          <p:cNvPr id="6150" name="Line 4"/>
          <p:cNvSpPr>
            <a:spLocks noChangeShapeType="1"/>
          </p:cNvSpPr>
          <p:nvPr/>
        </p:nvSpPr>
        <p:spPr bwMode="gray">
          <a:xfrm flipV="1">
            <a:off x="1066800" y="2414588"/>
            <a:ext cx="0" cy="171841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1259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Помощь в разработке ИТ стратегии со стороны Александра Михайлова (компания «Консалтинг по управлению ИТ»)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24E83-D99F-493E-9FC8-E1D4DE1CB3D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44037" name="Объект 2"/>
          <p:cNvSpPr txBox="1">
            <a:spLocks/>
          </p:cNvSpPr>
          <p:nvPr/>
        </p:nvSpPr>
        <p:spPr bwMode="auto">
          <a:xfrm>
            <a:off x="457200" y="1371600"/>
            <a:ext cx="8458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612775" indent="-3429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>
              <a:spcBef>
                <a:spcPts val="200"/>
              </a:spcBef>
              <a:spcAft>
                <a:spcPts val="100"/>
              </a:spcAft>
              <a:buFont typeface="Arial" charset="0"/>
              <a:buAutoNum type="arabicPeriod"/>
            </a:pPr>
            <a:r>
              <a:rPr lang="ru-RU" dirty="0">
                <a:cs typeface="Arial" charset="0"/>
              </a:rPr>
              <a:t>Обучение </a:t>
            </a:r>
            <a:r>
              <a:rPr lang="ru-RU" dirty="0" smtClean="0">
                <a:cs typeface="Arial" charset="0"/>
              </a:rPr>
              <a:t>по </a:t>
            </a:r>
            <a:r>
              <a:rPr lang="ru-RU" dirty="0">
                <a:cs typeface="Arial" charset="0"/>
              </a:rPr>
              <a:t>разработке ИТ </a:t>
            </a:r>
            <a:r>
              <a:rPr lang="ru-RU" dirty="0" smtClean="0">
                <a:cs typeface="Arial" charset="0"/>
              </a:rPr>
              <a:t>стратегий: </a:t>
            </a:r>
            <a:r>
              <a:rPr lang="en-US" sz="1400" dirty="0" smtClean="0">
                <a:cs typeface="Arial" charset="0"/>
                <a:hlinkClick r:id="rId3"/>
              </a:rPr>
              <a:t>www.info-strategy.ru/education/</a:t>
            </a:r>
            <a:r>
              <a:rPr lang="ru-RU" sz="1400" dirty="0" smtClean="0">
                <a:cs typeface="Arial" charset="0"/>
              </a:rPr>
              <a:t> </a:t>
            </a:r>
            <a:br>
              <a:rPr lang="ru-RU" sz="1400" dirty="0" smtClean="0">
                <a:cs typeface="Arial" charset="0"/>
              </a:rPr>
            </a:br>
            <a:r>
              <a:rPr lang="ru-RU" sz="1500" dirty="0" smtClean="0">
                <a:cs typeface="Arial" charset="0"/>
              </a:rPr>
              <a:t>Обучение занимает 3-5 дней и стоит примерно 1 тыс.</a:t>
            </a:r>
            <a:r>
              <a:rPr lang="en-US" sz="1500" dirty="0" smtClean="0">
                <a:cs typeface="Arial" charset="0"/>
              </a:rPr>
              <a:t>$</a:t>
            </a:r>
            <a:r>
              <a:rPr lang="ru-RU" sz="1500" dirty="0" smtClean="0">
                <a:cs typeface="Arial" charset="0"/>
              </a:rPr>
              <a:t/>
            </a:r>
            <a:br>
              <a:rPr lang="ru-RU" sz="1500" dirty="0" smtClean="0">
                <a:cs typeface="Arial" charset="0"/>
              </a:rPr>
            </a:br>
            <a:r>
              <a:rPr lang="ru-RU" sz="1500" dirty="0" smtClean="0">
                <a:cs typeface="Arial" charset="0"/>
              </a:rPr>
              <a:t>Возможны варианты дистанционного обучения.</a:t>
            </a:r>
          </a:p>
          <a:p>
            <a:pPr>
              <a:spcBef>
                <a:spcPts val="200"/>
              </a:spcBef>
              <a:spcAft>
                <a:spcPts val="100"/>
              </a:spcAft>
              <a:buFont typeface="Arial" charset="0"/>
              <a:buAutoNum type="arabicPeriod"/>
            </a:pPr>
            <a:r>
              <a:rPr lang="ru-RU" dirty="0" smtClean="0">
                <a:cs typeface="Arial" charset="0"/>
              </a:rPr>
              <a:t>Помощь в разработке </a:t>
            </a:r>
            <a:r>
              <a:rPr lang="ru-RU" dirty="0">
                <a:cs typeface="Arial" charset="0"/>
              </a:rPr>
              <a:t>простой ИТ стратегии: </a:t>
            </a:r>
            <a:br>
              <a:rPr lang="ru-RU" dirty="0">
                <a:cs typeface="Arial" charset="0"/>
              </a:rPr>
            </a:br>
            <a:r>
              <a:rPr lang="ru-RU" sz="1400" dirty="0">
                <a:cs typeface="Arial" charset="0"/>
              </a:rPr>
              <a:t>(по форме </a:t>
            </a:r>
            <a:r>
              <a:rPr lang="ru-RU" sz="1400" dirty="0" smtClean="0">
                <a:cs typeface="Arial" charset="0"/>
              </a:rPr>
              <a:t>презентации на 15 слайдов </a:t>
            </a:r>
            <a:r>
              <a:rPr lang="ru-RU" sz="1400" dirty="0">
                <a:cs typeface="Arial" charset="0"/>
              </a:rPr>
              <a:t>и для компаний с числом пользователей до 250 и не более 10 сотрудников ИТ. Вы </a:t>
            </a:r>
            <a:r>
              <a:rPr lang="ru-RU" sz="1400" dirty="0" smtClean="0">
                <a:cs typeface="Arial" charset="0"/>
              </a:rPr>
              <a:t>также согласовываете ИТ стратегию внутри </a:t>
            </a:r>
            <a:r>
              <a:rPr lang="ru-RU" sz="1400" dirty="0">
                <a:cs typeface="Arial" charset="0"/>
              </a:rPr>
              <a:t>Вашей компании)</a:t>
            </a:r>
            <a:endParaRPr lang="ru-RU" sz="1400" dirty="0" smtClean="0">
              <a:cs typeface="Arial" charset="0"/>
            </a:endParaRPr>
          </a:p>
          <a:p>
            <a:pPr lvl="1">
              <a:spcBef>
                <a:spcPts val="200"/>
              </a:spcBef>
              <a:spcAft>
                <a:spcPts val="100"/>
              </a:spcAft>
              <a:buFont typeface="+mj-lt"/>
              <a:buAutoNum type="alphaLcPeriod"/>
            </a:pPr>
            <a:r>
              <a:rPr lang="ru-RU" sz="1600" dirty="0" smtClean="0">
                <a:cs typeface="Arial" charset="0"/>
              </a:rPr>
              <a:t>Вы проходите обучение и сами разрабатываете стратегию, консультанты нашей компании пишут замечания.</a:t>
            </a:r>
            <a:br>
              <a:rPr lang="ru-RU" sz="1600" dirty="0" smtClean="0">
                <a:cs typeface="Arial" charset="0"/>
              </a:rPr>
            </a:br>
            <a:r>
              <a:rPr lang="ru-RU" sz="1500" dirty="0" smtClean="0">
                <a:cs typeface="Arial" charset="0"/>
              </a:rPr>
              <a:t>Стоимость: 1 тыс.</a:t>
            </a:r>
            <a:r>
              <a:rPr lang="en-US" sz="1500" dirty="0" smtClean="0">
                <a:cs typeface="Arial" charset="0"/>
              </a:rPr>
              <a:t>$</a:t>
            </a:r>
            <a:endParaRPr lang="ru-RU" sz="1500" dirty="0" smtClean="0">
              <a:cs typeface="Arial" charset="0"/>
            </a:endParaRPr>
          </a:p>
          <a:p>
            <a:pPr lvl="1">
              <a:spcBef>
                <a:spcPts val="200"/>
              </a:spcBef>
              <a:spcAft>
                <a:spcPts val="100"/>
              </a:spcAft>
              <a:buFont typeface="+mj-lt"/>
              <a:buAutoNum type="alphaLcPeriod"/>
            </a:pPr>
            <a:r>
              <a:rPr lang="ru-RU" sz="1600" dirty="0" smtClean="0">
                <a:cs typeface="Arial" charset="0"/>
              </a:rPr>
              <a:t>Вы проходите обучение и совместно с консультантами нашей компании пишете ИТ стратегию.</a:t>
            </a:r>
            <a:br>
              <a:rPr lang="ru-RU" sz="1600" dirty="0" smtClean="0">
                <a:cs typeface="Arial" charset="0"/>
              </a:rPr>
            </a:br>
            <a:r>
              <a:rPr lang="ru-RU" sz="1500" dirty="0" smtClean="0">
                <a:cs typeface="Arial" charset="0"/>
              </a:rPr>
              <a:t>Стоимость: 5 тыс.</a:t>
            </a:r>
            <a:r>
              <a:rPr lang="en-US" sz="1500" dirty="0" smtClean="0">
                <a:cs typeface="Arial" charset="0"/>
              </a:rPr>
              <a:t>$</a:t>
            </a:r>
          </a:p>
          <a:p>
            <a:pPr lvl="1">
              <a:spcBef>
                <a:spcPts val="200"/>
              </a:spcBef>
              <a:spcAft>
                <a:spcPts val="100"/>
              </a:spcAft>
              <a:buFont typeface="+mj-lt"/>
              <a:buAutoNum type="alphaLcPeriod"/>
            </a:pPr>
            <a:r>
              <a:rPr lang="ru-RU" sz="1600" dirty="0" smtClean="0">
                <a:cs typeface="Arial" charset="0"/>
              </a:rPr>
              <a:t>ИТ стратегию пишут наши консультанты</a:t>
            </a:r>
            <a:br>
              <a:rPr lang="ru-RU" sz="1600" dirty="0" smtClean="0">
                <a:cs typeface="Arial" charset="0"/>
              </a:rPr>
            </a:br>
            <a:r>
              <a:rPr lang="ru-RU" sz="1500" dirty="0" smtClean="0">
                <a:cs typeface="Arial" charset="0"/>
              </a:rPr>
              <a:t>Стоимость: 10 тыс.</a:t>
            </a:r>
            <a:r>
              <a:rPr lang="en-US" sz="1500" dirty="0" smtClean="0">
                <a:cs typeface="Arial" charset="0"/>
              </a:rPr>
              <a:t>$</a:t>
            </a:r>
            <a:endParaRPr lang="ru-RU" sz="1500" dirty="0" smtClean="0">
              <a:cs typeface="Arial" charset="0"/>
            </a:endParaRPr>
          </a:p>
          <a:p>
            <a:pPr>
              <a:spcBef>
                <a:spcPts val="200"/>
              </a:spcBef>
              <a:spcAft>
                <a:spcPts val="100"/>
              </a:spcAft>
              <a:buFont typeface="Arial" charset="0"/>
              <a:buAutoNum type="arabicPeriod"/>
            </a:pPr>
            <a:r>
              <a:rPr lang="ru-RU" dirty="0" smtClean="0">
                <a:cs typeface="Arial" charset="0"/>
              </a:rPr>
              <a:t>Консалтинг</a:t>
            </a:r>
            <a:r>
              <a:rPr lang="en-US" sz="1600" dirty="0" smtClean="0">
                <a:cs typeface="Arial" charset="0"/>
              </a:rPr>
              <a:t> (1 </a:t>
            </a:r>
            <a:r>
              <a:rPr lang="ru-RU" sz="1600" dirty="0" smtClean="0">
                <a:cs typeface="Arial" charset="0"/>
              </a:rPr>
              <a:t>тыс.</a:t>
            </a:r>
            <a:r>
              <a:rPr lang="en-US" sz="1600" dirty="0" smtClean="0">
                <a:cs typeface="Arial" charset="0"/>
              </a:rPr>
              <a:t>$ </a:t>
            </a:r>
            <a:r>
              <a:rPr lang="ru-RU" sz="1600" dirty="0" smtClean="0">
                <a:cs typeface="Arial" charset="0"/>
              </a:rPr>
              <a:t>за день работы</a:t>
            </a:r>
            <a:r>
              <a:rPr lang="en-US" sz="1600" dirty="0" smtClean="0">
                <a:cs typeface="Arial" charset="0"/>
              </a:rPr>
              <a:t>)</a:t>
            </a:r>
            <a:r>
              <a:rPr lang="ru-RU" sz="1600" dirty="0" smtClean="0">
                <a:cs typeface="Arial" charset="0"/>
              </a:rPr>
              <a:t>. </a:t>
            </a:r>
            <a:r>
              <a:rPr lang="ru-RU" sz="1600" dirty="0">
                <a:cs typeface="Arial" charset="0"/>
              </a:rPr>
              <a:t>Скидки </a:t>
            </a:r>
            <a:r>
              <a:rPr lang="ru-RU" sz="1600" dirty="0" smtClean="0">
                <a:cs typeface="Arial" charset="0"/>
              </a:rPr>
              <a:t>25% на лето 2012 и 10% далее. </a:t>
            </a:r>
            <a:endParaRPr lang="ru-RU" sz="1600" dirty="0">
              <a:cs typeface="Arial" charset="0"/>
            </a:endParaRPr>
          </a:p>
          <a:p>
            <a:pPr lvl="1">
              <a:spcBef>
                <a:spcPts val="200"/>
              </a:spcBef>
              <a:spcAft>
                <a:spcPts val="100"/>
              </a:spcAft>
              <a:buFont typeface="Arial" charset="0"/>
              <a:buAutoNum type="alphaLcPeriod"/>
            </a:pPr>
            <a:r>
              <a:rPr lang="ru-RU" sz="1600" dirty="0" smtClean="0">
                <a:cs typeface="Arial" charset="0"/>
              </a:rPr>
              <a:t>Разработка любого варианта ИТ стратегии</a:t>
            </a:r>
          </a:p>
          <a:p>
            <a:pPr lvl="1">
              <a:spcBef>
                <a:spcPts val="200"/>
              </a:spcBef>
              <a:spcAft>
                <a:spcPts val="100"/>
              </a:spcAft>
              <a:buFont typeface="Arial" charset="0"/>
              <a:buAutoNum type="alphaLcPeriod"/>
            </a:pPr>
            <a:r>
              <a:rPr lang="ru-RU" sz="1600" dirty="0" smtClean="0">
                <a:cs typeface="Arial" charset="0"/>
              </a:rPr>
              <a:t>Корпоративное </a:t>
            </a:r>
            <a:r>
              <a:rPr lang="ru-RU" sz="1600" dirty="0">
                <a:cs typeface="Arial" charset="0"/>
              </a:rPr>
              <a:t>обучение (разработка ИТ стратегии, улучшение управления ИТ)</a:t>
            </a:r>
            <a:br>
              <a:rPr lang="ru-RU" sz="1600" dirty="0">
                <a:cs typeface="Arial" charset="0"/>
              </a:rPr>
            </a:br>
            <a:r>
              <a:rPr lang="ru-RU" sz="1600" dirty="0">
                <a:cs typeface="Arial" charset="0"/>
              </a:rPr>
              <a:t>(2-5 сессии по 1-3 дня)</a:t>
            </a:r>
          </a:p>
          <a:p>
            <a:pPr lvl="1">
              <a:spcBef>
                <a:spcPts val="200"/>
              </a:spcBef>
              <a:spcAft>
                <a:spcPts val="100"/>
              </a:spcAft>
              <a:buFont typeface="Arial" charset="0"/>
              <a:buAutoNum type="alphaLcPeriod"/>
            </a:pPr>
            <a:r>
              <a:rPr lang="ru-RU" sz="1600" dirty="0">
                <a:cs typeface="Arial" charset="0"/>
              </a:rPr>
              <a:t>Ваш советник по ИТ (1 день или 1 час работы в неделю)</a:t>
            </a:r>
          </a:p>
        </p:txBody>
      </p:sp>
    </p:spTree>
    <p:extLst>
      <p:ext uri="{BB962C8B-B14F-4D97-AF65-F5344CB8AC3E}">
        <p14:creationId xmlns:p14="http://schemas.microsoft.com/office/powerpoint/2010/main" val="109596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398463" y="225425"/>
            <a:ext cx="794702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177800" indent="-1778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95000"/>
              </a:lnSpc>
              <a:buFontTx/>
              <a:buNone/>
            </a:pPr>
            <a:endParaRPr lang="en-GB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590800"/>
            <a:ext cx="3962400" cy="457200"/>
          </a:xfrm>
        </p:spPr>
        <p:txBody>
          <a:bodyPr/>
          <a:lstStyle/>
          <a:p>
            <a:pPr eaLnBrk="1" hangingPunct="1"/>
            <a:r>
              <a:rPr lang="ru-RU" sz="2100" smtClean="0"/>
              <a:t>Спасибо за внимание</a:t>
            </a:r>
            <a:endParaRPr lang="en-GB" sz="2100" smtClean="0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762000" y="3505200"/>
            <a:ext cx="7772400" cy="177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Font typeface="Wingdings" pitchFamily="2" charset="2"/>
              <a:buNone/>
            </a:pPr>
            <a:r>
              <a:rPr lang="ru-RU" b="1">
                <a:solidFill>
                  <a:schemeClr val="accent1"/>
                </a:solidFill>
                <a:ea typeface="Arial Unicode MS" pitchFamily="34" charset="-128"/>
                <a:cs typeface="Arial" charset="0"/>
              </a:rPr>
              <a:t>Информация для контактов</a:t>
            </a:r>
            <a:r>
              <a:rPr lang="en-US" b="1">
                <a:solidFill>
                  <a:schemeClr val="accent1"/>
                </a:solidFill>
                <a:ea typeface="Arial Unicode MS" pitchFamily="34" charset="-128"/>
                <a:cs typeface="Arial" charset="0"/>
              </a:rPr>
              <a:t>: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ru-RU" i="1">
                <a:ea typeface="Arial Unicode MS" pitchFamily="34" charset="-128"/>
                <a:cs typeface="Arial" charset="0"/>
              </a:rPr>
              <a:t>Михайлов Александр Геннадьевич, </a:t>
            </a:r>
            <a:r>
              <a:rPr lang="en-US" i="1">
                <a:ea typeface="Arial Unicode MS" pitchFamily="34" charset="-128"/>
                <a:cs typeface="Arial" charset="0"/>
              </a:rPr>
              <a:t>MBA</a:t>
            </a:r>
            <a:r>
              <a:rPr lang="ru-RU" i="1">
                <a:ea typeface="Arial Unicode MS" pitchFamily="34" charset="-128"/>
                <a:cs typeface="Arial" charset="0"/>
              </a:rPr>
              <a:t>,</a:t>
            </a:r>
            <a:endParaRPr lang="en-US" i="1">
              <a:ea typeface="Arial Unicode MS" pitchFamily="34" charset="-128"/>
              <a:cs typeface="Arial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ru-RU" i="1">
                <a:ea typeface="Arial Unicode MS" pitchFamily="34" charset="-128"/>
                <a:cs typeface="Arial" charset="0"/>
              </a:rPr>
              <a:t>Генеральный директор компании «Консалтинг по управлению ИТ»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i="1">
                <a:ea typeface="Arial Unicode MS" pitchFamily="34" charset="-128"/>
                <a:cs typeface="Arial" charset="0"/>
                <a:hlinkClick r:id="rId3"/>
              </a:rPr>
              <a:t>mag@info-strategy.ru</a:t>
            </a:r>
            <a:r>
              <a:rPr lang="en-US" i="1">
                <a:ea typeface="Arial Unicode MS" pitchFamily="34" charset="-128"/>
                <a:cs typeface="Arial" charset="0"/>
              </a:rPr>
              <a:t> </a:t>
            </a:r>
            <a:r>
              <a:rPr lang="ru-RU" i="1">
                <a:ea typeface="Arial Unicode MS" pitchFamily="34" charset="-128"/>
                <a:cs typeface="Arial" charset="0"/>
              </a:rPr>
              <a:t>   </a:t>
            </a:r>
            <a:r>
              <a:rPr lang="en-US" i="1">
                <a:ea typeface="Arial Unicode MS" pitchFamily="34" charset="-128"/>
                <a:cs typeface="Arial" charset="0"/>
              </a:rPr>
              <a:t> </a:t>
            </a:r>
            <a:r>
              <a:rPr lang="en-US" i="1">
                <a:ea typeface="Arial Unicode MS" pitchFamily="34" charset="-128"/>
                <a:cs typeface="Arial" charset="0"/>
                <a:hlinkClick r:id="rId4"/>
              </a:rPr>
              <a:t>www.info-strategy.ru</a:t>
            </a:r>
            <a:r>
              <a:rPr lang="ru-RU" i="1">
                <a:ea typeface="Arial Unicode MS" pitchFamily="34" charset="-128"/>
                <a:cs typeface="Arial" charset="0"/>
              </a:rPr>
              <a:t> </a:t>
            </a:r>
            <a:endParaRPr lang="en-US" i="1">
              <a:ea typeface="Arial Unicode MS" pitchFamily="34" charset="-128"/>
              <a:cs typeface="Arial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ru-RU" sz="1600" i="1">
                <a:ea typeface="Arial Unicode MS" pitchFamily="34" charset="-128"/>
                <a:cs typeface="Arial" charset="0"/>
              </a:rPr>
              <a:t>+7 (916) 682-96-44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7DFEE7-ACF2-43F4-ACAE-8DAD5FCE4259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6148" name="Rectangle 2"/>
          <p:cNvSpPr>
            <a:spLocks noChangeArrowheads="1"/>
          </p:cNvSpPr>
          <p:nvPr/>
        </p:nvSpPr>
        <p:spPr bwMode="gray">
          <a:xfrm>
            <a:off x="1250950" y="2362200"/>
            <a:ext cx="7435850" cy="177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000" tIns="0" rIns="90000" bIns="46800">
            <a:spAutoFit/>
          </a:bodyPr>
          <a:lstStyle/>
          <a:p>
            <a:pPr marL="457200" indent="-457200">
              <a:lnSpc>
                <a:spcPct val="200000"/>
              </a:lnSpc>
              <a:buClr>
                <a:schemeClr val="tx1"/>
              </a:buClr>
              <a:buFont typeface="Wingdings" pitchFamily="2" charset="2"/>
              <a:buAutoNum type="arabicPlain"/>
            </a:pPr>
            <a:r>
              <a:rPr lang="ru-RU" sz="2000" b="1" dirty="0" smtClean="0">
                <a:cs typeface="Arial" charset="0"/>
              </a:rPr>
              <a:t>Структура </a:t>
            </a:r>
            <a:r>
              <a:rPr lang="ru-RU" sz="2000" b="1" dirty="0">
                <a:cs typeface="Arial" charset="0"/>
              </a:rPr>
              <a:t>простой ИТ стратегий</a:t>
            </a:r>
          </a:p>
          <a:p>
            <a:pPr marL="457200" indent="-457200">
              <a:lnSpc>
                <a:spcPct val="200000"/>
              </a:lnSpc>
              <a:buClr>
                <a:schemeClr val="tx1"/>
              </a:buClr>
              <a:buFont typeface="Wingdings" pitchFamily="2" charset="2"/>
              <a:buAutoNum type="arabicPlain"/>
            </a:pPr>
            <a:r>
              <a:rPr lang="ru-RU" dirty="0">
                <a:cs typeface="Arial" charset="0"/>
              </a:rPr>
              <a:t>15 основных слайдов по ИТ стратегии</a:t>
            </a:r>
          </a:p>
          <a:p>
            <a:pPr marL="457200" indent="-457200">
              <a:lnSpc>
                <a:spcPct val="200000"/>
              </a:lnSpc>
              <a:buClr>
                <a:schemeClr val="tx1"/>
              </a:buClr>
              <a:buFont typeface="Wingdings" pitchFamily="2" charset="2"/>
              <a:buAutoNum type="arabicPlain"/>
            </a:pPr>
            <a:r>
              <a:rPr lang="ru-RU" dirty="0">
                <a:cs typeface="Arial" charset="0"/>
              </a:rPr>
              <a:t>Помощь в разработке ИТ стратегии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title"/>
          </p:nvPr>
        </p:nvSpPr>
        <p:spPr bwMode="gray"/>
        <p:txBody>
          <a:bodyPr/>
          <a:lstStyle/>
          <a:p>
            <a:pPr eaLnBrk="1" hangingPunct="1"/>
            <a:r>
              <a:rPr lang="ru-RU" sz="1500" b="1" smtClean="0"/>
              <a:t>Содержание</a:t>
            </a:r>
            <a:endParaRPr lang="en-US" sz="1500" b="1" smtClean="0"/>
          </a:p>
        </p:txBody>
      </p:sp>
      <p:sp>
        <p:nvSpPr>
          <p:cNvPr id="6150" name="Line 4"/>
          <p:cNvSpPr>
            <a:spLocks noChangeShapeType="1"/>
          </p:cNvSpPr>
          <p:nvPr/>
        </p:nvSpPr>
        <p:spPr bwMode="gray">
          <a:xfrm flipV="1">
            <a:off x="1066800" y="2414588"/>
            <a:ext cx="0" cy="171841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0820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простой ИТ стратегии («пирамида Михайлова»)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183CE-EF6F-46A3-B516-DE31D93B819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46200"/>
            <a:ext cx="6781800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 bwMode="auto">
          <a:xfrm>
            <a:off x="5791200" y="1676400"/>
            <a:ext cx="3352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26987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ru-RU" sz="1400" i="1" dirty="0" smtClean="0">
                <a:cs typeface="Arial" charset="0"/>
              </a:rPr>
              <a:t>Виды ИТ стратегий (простая, средняя и подробная) и что в них входит, рассмотрены в презентации:  «Виды ИТ стратегий. Стратегическое управление ИТ»</a:t>
            </a:r>
            <a:endParaRPr lang="ru-RU" sz="1400" i="1" dirty="0"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ru-RU" sz="1400" i="1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Основные слайды простой ИТ стратегии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94B30D-93F5-4B0D-ADEE-B9A06A82FF0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20485" name="Объект 2"/>
          <p:cNvSpPr txBox="1">
            <a:spLocks/>
          </p:cNvSpPr>
          <p:nvPr/>
        </p:nvSpPr>
        <p:spPr bwMode="auto">
          <a:xfrm>
            <a:off x="457200" y="1371600"/>
            <a:ext cx="441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269875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ru-RU" sz="1500" dirty="0">
                <a:cs typeface="Arial" charset="0"/>
              </a:rPr>
              <a:t>1. Требования бизнеса к ИТ, цели ИТ</a:t>
            </a:r>
          </a:p>
          <a:p>
            <a:pPr lvl="1">
              <a:buFont typeface="Arial" charset="0"/>
              <a:buNone/>
            </a:pPr>
            <a:r>
              <a:rPr lang="ru-RU" sz="1500" dirty="0">
                <a:cs typeface="Arial" charset="0"/>
              </a:rPr>
              <a:t>1.1. Цели бизнеса</a:t>
            </a:r>
          </a:p>
          <a:p>
            <a:pPr lvl="1">
              <a:buFont typeface="Arial" charset="0"/>
              <a:buNone/>
            </a:pPr>
            <a:r>
              <a:rPr lang="ru-RU" sz="1500" dirty="0" smtClean="0">
                <a:cs typeface="Arial" charset="0"/>
              </a:rPr>
              <a:t>1.2. </a:t>
            </a:r>
            <a:r>
              <a:rPr lang="ru-RU" sz="1500" dirty="0">
                <a:cs typeface="Arial" charset="0"/>
              </a:rPr>
              <a:t>Требования бизнеса к ИТ</a:t>
            </a:r>
          </a:p>
          <a:p>
            <a:pPr lvl="1">
              <a:buNone/>
            </a:pPr>
            <a:r>
              <a:rPr lang="ru-RU" sz="1500" dirty="0" smtClean="0">
                <a:cs typeface="Arial" charset="0"/>
              </a:rPr>
              <a:t>1.3. </a:t>
            </a:r>
            <a:r>
              <a:rPr lang="ru-RU" sz="1500" dirty="0">
                <a:cs typeface="Arial" charset="0"/>
              </a:rPr>
              <a:t>Недостатки в текущем состоянии ИТ</a:t>
            </a:r>
          </a:p>
          <a:p>
            <a:pPr lvl="1">
              <a:buFont typeface="Arial" charset="0"/>
              <a:buNone/>
            </a:pPr>
            <a:r>
              <a:rPr lang="ru-RU" sz="1500" dirty="0" smtClean="0">
                <a:cs typeface="Arial" charset="0"/>
              </a:rPr>
              <a:t>1.4</a:t>
            </a:r>
            <a:r>
              <a:rPr lang="ru-RU" sz="1500" dirty="0">
                <a:cs typeface="Arial" charset="0"/>
              </a:rPr>
              <a:t>. Видение и миссия ИТ</a:t>
            </a:r>
          </a:p>
          <a:p>
            <a:pPr lvl="1">
              <a:buFont typeface="Arial" charset="0"/>
              <a:buNone/>
            </a:pPr>
            <a:r>
              <a:rPr lang="ru-RU" sz="1500" dirty="0">
                <a:cs typeface="Arial" charset="0"/>
              </a:rPr>
              <a:t>1.5. Стратегические цели ИТ</a:t>
            </a:r>
          </a:p>
          <a:p>
            <a:pPr>
              <a:buFont typeface="Wingdings" pitchFamily="2" charset="2"/>
              <a:buNone/>
            </a:pPr>
            <a:r>
              <a:rPr lang="ru-RU" sz="1500" dirty="0">
                <a:cs typeface="Arial" charset="0"/>
              </a:rPr>
              <a:t>2. Приложения и данные</a:t>
            </a:r>
          </a:p>
          <a:p>
            <a:pPr lvl="1">
              <a:buFont typeface="Arial" charset="0"/>
              <a:buNone/>
            </a:pPr>
            <a:r>
              <a:rPr lang="ru-RU" sz="1500" dirty="0">
                <a:cs typeface="Arial" charset="0"/>
              </a:rPr>
              <a:t>2.</a:t>
            </a:r>
            <a:r>
              <a:rPr lang="en-US" sz="1500" dirty="0">
                <a:cs typeface="Arial" charset="0"/>
              </a:rPr>
              <a:t>1</a:t>
            </a:r>
            <a:r>
              <a:rPr lang="ru-RU" sz="1500" dirty="0">
                <a:cs typeface="Arial" charset="0"/>
              </a:rPr>
              <a:t>. ИТ сервисы (или приложения)</a:t>
            </a:r>
          </a:p>
          <a:p>
            <a:pPr>
              <a:buFont typeface="Wingdings" pitchFamily="2" charset="2"/>
              <a:buNone/>
            </a:pPr>
            <a:r>
              <a:rPr lang="ru-RU" sz="1500" dirty="0">
                <a:cs typeface="Arial" charset="0"/>
              </a:rPr>
              <a:t>3. Инфраструктура ИТ</a:t>
            </a:r>
          </a:p>
          <a:p>
            <a:pPr lvl="1">
              <a:buFont typeface="Arial" charset="0"/>
              <a:buNone/>
            </a:pPr>
            <a:r>
              <a:rPr lang="ru-RU" sz="1500" dirty="0">
                <a:cs typeface="Arial" charset="0"/>
              </a:rPr>
              <a:t>3.1. ЦОДы</a:t>
            </a:r>
          </a:p>
          <a:p>
            <a:pPr lvl="1">
              <a:buFont typeface="Arial" charset="0"/>
              <a:buNone/>
            </a:pPr>
            <a:r>
              <a:rPr lang="ru-RU" sz="1500" dirty="0">
                <a:cs typeface="Arial" charset="0"/>
              </a:rPr>
              <a:t>3.2. Коммуникации</a:t>
            </a:r>
          </a:p>
          <a:p>
            <a:pPr>
              <a:buFont typeface="Wingdings" pitchFamily="2" charset="2"/>
              <a:buNone/>
            </a:pPr>
            <a:r>
              <a:rPr lang="ru-RU" sz="1500" dirty="0">
                <a:cs typeface="Arial" charset="0"/>
              </a:rPr>
              <a:t>4. Управление ИТ</a:t>
            </a:r>
          </a:p>
          <a:p>
            <a:pPr lvl="1">
              <a:buFont typeface="Arial" charset="0"/>
              <a:buNone/>
            </a:pPr>
            <a:r>
              <a:rPr lang="ru-RU" sz="1500" dirty="0">
                <a:cs typeface="Arial" charset="0"/>
              </a:rPr>
              <a:t>4.1. Аутсорсинг</a:t>
            </a:r>
          </a:p>
          <a:p>
            <a:pPr lvl="1">
              <a:buNone/>
            </a:pPr>
            <a:r>
              <a:rPr lang="ru-RU" sz="1500" dirty="0">
                <a:cs typeface="Arial" charset="0"/>
              </a:rPr>
              <a:t>4.2. ИТ процессы</a:t>
            </a:r>
          </a:p>
          <a:p>
            <a:pPr lvl="1">
              <a:buFont typeface="Arial" charset="0"/>
              <a:buNone/>
            </a:pPr>
            <a:r>
              <a:rPr lang="ru-RU" sz="1500" dirty="0" smtClean="0">
                <a:cs typeface="Arial" charset="0"/>
              </a:rPr>
              <a:t>4.3</a:t>
            </a:r>
            <a:r>
              <a:rPr lang="ru-RU" sz="1500" dirty="0">
                <a:cs typeface="Arial" charset="0"/>
              </a:rPr>
              <a:t>. Численность сотрудников ИТ</a:t>
            </a:r>
          </a:p>
          <a:p>
            <a:pPr lvl="1">
              <a:buNone/>
            </a:pPr>
            <a:r>
              <a:rPr lang="ru-RU" sz="1500" dirty="0">
                <a:cs typeface="Arial" charset="0"/>
              </a:rPr>
              <a:t>4.4. Оргструктура ИТ </a:t>
            </a:r>
            <a:r>
              <a:rPr lang="ru-RU" sz="1500" dirty="0" smtClean="0">
                <a:cs typeface="Arial" charset="0"/>
              </a:rPr>
              <a:t>службы</a:t>
            </a:r>
          </a:p>
          <a:p>
            <a:pPr>
              <a:buFont typeface="Arial" charset="0"/>
              <a:buNone/>
            </a:pPr>
            <a:r>
              <a:rPr lang="ru-RU" sz="1500" dirty="0" smtClean="0">
                <a:cs typeface="Arial" charset="0"/>
              </a:rPr>
              <a:t>5</a:t>
            </a:r>
            <a:r>
              <a:rPr lang="ru-RU" sz="1500" dirty="0">
                <a:cs typeface="Arial" charset="0"/>
              </a:rPr>
              <a:t>. ИТ проекты</a:t>
            </a:r>
          </a:p>
          <a:p>
            <a:pPr lvl="1">
              <a:buFont typeface="Arial" charset="0"/>
              <a:buNone/>
            </a:pPr>
            <a:r>
              <a:rPr lang="ru-RU" sz="1500" dirty="0">
                <a:cs typeface="Arial" charset="0"/>
              </a:rPr>
              <a:t>5.1. Сравнение проектов</a:t>
            </a:r>
          </a:p>
          <a:p>
            <a:pPr lvl="1">
              <a:buFont typeface="Arial" charset="0"/>
              <a:buNone/>
            </a:pPr>
            <a:r>
              <a:rPr lang="ru-RU" sz="1500" dirty="0">
                <a:cs typeface="Arial" charset="0"/>
              </a:rPr>
              <a:t>5.2. План проектов</a:t>
            </a:r>
          </a:p>
          <a:p>
            <a:pPr lvl="1">
              <a:buFont typeface="Arial" charset="0"/>
              <a:buNone/>
            </a:pPr>
            <a:r>
              <a:rPr lang="ru-RU" sz="1500" dirty="0">
                <a:cs typeface="Arial" charset="0"/>
              </a:rPr>
              <a:t>5.3. Описание проектов</a:t>
            </a:r>
          </a:p>
          <a:p>
            <a:pPr>
              <a:buFont typeface="Wingdings" pitchFamily="2" charset="2"/>
              <a:buNone/>
            </a:pPr>
            <a:r>
              <a:rPr lang="ru-RU" sz="1500" dirty="0">
                <a:cs typeface="Arial" charset="0"/>
              </a:rPr>
              <a:t>6. Пересмотр ИТ стратегии</a:t>
            </a:r>
          </a:p>
          <a:p>
            <a:pPr>
              <a:buFont typeface="Wingdings" pitchFamily="2" charset="2"/>
              <a:buNone/>
            </a:pPr>
            <a:endParaRPr lang="ru-RU" sz="15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7DFEE7-ACF2-43F4-ACAE-8DAD5FCE4259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148" name="Rectangle 2"/>
          <p:cNvSpPr>
            <a:spLocks noChangeArrowheads="1"/>
          </p:cNvSpPr>
          <p:nvPr/>
        </p:nvSpPr>
        <p:spPr bwMode="gray">
          <a:xfrm>
            <a:off x="1250950" y="2362200"/>
            <a:ext cx="7435850" cy="183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000" tIns="0" rIns="90000" bIns="46800">
            <a:spAutoFit/>
          </a:bodyPr>
          <a:lstStyle/>
          <a:p>
            <a:pPr marL="457200" indent="-457200">
              <a:lnSpc>
                <a:spcPct val="200000"/>
              </a:lnSpc>
              <a:buClr>
                <a:schemeClr val="tx1"/>
              </a:buClr>
              <a:buFont typeface="Wingdings" pitchFamily="2" charset="2"/>
              <a:buAutoNum type="arabicPlain"/>
            </a:pPr>
            <a:r>
              <a:rPr lang="ru-RU" dirty="0">
                <a:cs typeface="Arial" charset="0"/>
              </a:rPr>
              <a:t>Структура простой ИТ стратегий</a:t>
            </a:r>
          </a:p>
          <a:p>
            <a:pPr marL="457200" indent="-457200">
              <a:lnSpc>
                <a:spcPct val="200000"/>
              </a:lnSpc>
              <a:buClr>
                <a:schemeClr val="tx1"/>
              </a:buClr>
              <a:buFont typeface="Wingdings" pitchFamily="2" charset="2"/>
              <a:buAutoNum type="arabicPlain"/>
            </a:pPr>
            <a:r>
              <a:rPr lang="ru-RU" sz="2000" b="1" dirty="0">
                <a:cs typeface="Arial" charset="0"/>
              </a:rPr>
              <a:t>15 основных слайдов по ИТ стратегии</a:t>
            </a:r>
          </a:p>
          <a:p>
            <a:pPr marL="457200" indent="-457200">
              <a:lnSpc>
                <a:spcPct val="200000"/>
              </a:lnSpc>
              <a:buClr>
                <a:schemeClr val="tx1"/>
              </a:buClr>
              <a:buFont typeface="Wingdings" pitchFamily="2" charset="2"/>
              <a:buAutoNum type="arabicPlain"/>
            </a:pPr>
            <a:r>
              <a:rPr lang="ru-RU" dirty="0">
                <a:cs typeface="Arial" charset="0"/>
              </a:rPr>
              <a:t>Помощь в разработке ИТ стратегии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title"/>
          </p:nvPr>
        </p:nvSpPr>
        <p:spPr bwMode="gray"/>
        <p:txBody>
          <a:bodyPr/>
          <a:lstStyle/>
          <a:p>
            <a:pPr eaLnBrk="1" hangingPunct="1"/>
            <a:r>
              <a:rPr lang="ru-RU" sz="1500" b="1" smtClean="0"/>
              <a:t>Содержание</a:t>
            </a:r>
            <a:endParaRPr lang="en-US" sz="1500" b="1" smtClean="0"/>
          </a:p>
        </p:txBody>
      </p:sp>
      <p:sp>
        <p:nvSpPr>
          <p:cNvPr id="6150" name="Line 4"/>
          <p:cNvSpPr>
            <a:spLocks noChangeShapeType="1"/>
          </p:cNvSpPr>
          <p:nvPr/>
        </p:nvSpPr>
        <p:spPr bwMode="gray">
          <a:xfrm flipV="1">
            <a:off x="1066800" y="2414588"/>
            <a:ext cx="0" cy="171841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2826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1. Требования бизнеса к ИТ, цели ИТ</a:t>
            </a:r>
            <a:br>
              <a:rPr lang="ru-RU" smtClean="0"/>
            </a:br>
            <a:r>
              <a:rPr lang="ru-RU" smtClean="0"/>
              <a:t>1.1. Цели бизнеса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1148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dirty="0" smtClean="0"/>
              <a:t>Типовые цели бизнеса</a:t>
            </a:r>
          </a:p>
          <a:p>
            <a:pPr>
              <a:defRPr/>
            </a:pPr>
            <a:r>
              <a:rPr lang="ru-RU" dirty="0" smtClean="0"/>
              <a:t>Повышение управляемости компании</a:t>
            </a:r>
          </a:p>
          <a:p>
            <a:pPr>
              <a:defRPr/>
            </a:pPr>
            <a:r>
              <a:rPr lang="ru-RU" dirty="0" smtClean="0"/>
              <a:t>Увеличение доли рынка</a:t>
            </a:r>
          </a:p>
          <a:p>
            <a:pPr>
              <a:defRPr/>
            </a:pPr>
            <a:r>
              <a:rPr lang="ru-RU" dirty="0" smtClean="0"/>
              <a:t>Сокращение издержек</a:t>
            </a:r>
          </a:p>
          <a:p>
            <a:pPr>
              <a:defRPr/>
            </a:pPr>
            <a:r>
              <a:rPr lang="ru-RU" dirty="0" smtClean="0"/>
              <a:t>Быстрое внедрение новых бизнес-моделей</a:t>
            </a:r>
          </a:p>
          <a:p>
            <a:pPr>
              <a:defRPr/>
            </a:pPr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55E992-B1E2-423B-96F9-78549BD89F2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21510" name="Rectangle 25"/>
          <p:cNvSpPr txBox="1">
            <a:spLocks noChangeArrowheads="1"/>
          </p:cNvSpPr>
          <p:nvPr/>
        </p:nvSpPr>
        <p:spPr bwMode="gray">
          <a:xfrm>
            <a:off x="403225" y="1354138"/>
            <a:ext cx="1287463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038" rIns="0" bIns="46038"/>
          <a:lstStyle>
            <a:lvl1pPr marL="304800" indent="-3048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40000"/>
              </a:spcBef>
              <a:buFont typeface="Wingdings" pitchFamily="2" charset="2"/>
              <a:buNone/>
            </a:pPr>
            <a:r>
              <a:rPr lang="ru-RU" sz="2400" i="1">
                <a:solidFill>
                  <a:srgbClr val="FF0000"/>
                </a:solidFill>
                <a:cs typeface="Arial" charset="0"/>
              </a:rPr>
              <a:t>Пример</a:t>
            </a:r>
            <a:endParaRPr lang="de-DE" sz="2400" i="1">
              <a:solidFill>
                <a:srgbClr val="FF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Требования бизнеса к ИТ, цели ИТ</a:t>
            </a:r>
            <a:br>
              <a:rPr lang="ru-RU" dirty="0" smtClean="0"/>
            </a:br>
            <a:r>
              <a:rPr lang="ru-RU" dirty="0" smtClean="0"/>
              <a:t>1.2. Требования бизнеса к ИТ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9E2AC6-9CEA-48D4-930A-B8F8255846D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457200" y="1905000"/>
            <a:ext cx="8305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1600" dirty="0"/>
              <a:t>После уточнение и согласования исходных требований бизнеса к ИТ, было выявлено 5 самых важных требований бизнеса, а также 6 менее важных.</a:t>
            </a:r>
          </a:p>
          <a:p>
            <a:pPr>
              <a:buFont typeface="Wingdings" pitchFamily="2" charset="2"/>
              <a:buNone/>
              <a:defRPr/>
            </a:pPr>
            <a:endParaRPr lang="ru-RU" sz="1600" dirty="0"/>
          </a:p>
          <a:p>
            <a:pPr>
              <a:buFont typeface="Wingdings" pitchFamily="2" charset="2"/>
              <a:buNone/>
              <a:defRPr/>
            </a:pPr>
            <a:r>
              <a:rPr lang="ru-RU" sz="1600" dirty="0"/>
              <a:t>Самые важные требования бизнеса к ИТ: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600" dirty="0"/>
              <a:t>внедрение интегрированной системы управления финансами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600" dirty="0"/>
              <a:t>улучшение автоматизации управления логистикой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600" dirty="0"/>
              <a:t>интеграция информационных систем между собой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600" dirty="0"/>
              <a:t>повышение надежности работы ИТ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600" dirty="0"/>
              <a:t>внедрение учета товара по штрих-кодам</a:t>
            </a:r>
          </a:p>
          <a:p>
            <a:pPr>
              <a:buFont typeface="Wingdings" pitchFamily="2" charset="2"/>
              <a:buNone/>
              <a:defRPr/>
            </a:pPr>
            <a:endParaRPr lang="ru-RU" sz="1600" dirty="0"/>
          </a:p>
          <a:p>
            <a:pPr>
              <a:buFont typeface="Wingdings" pitchFamily="2" charset="2"/>
              <a:buNone/>
              <a:defRPr/>
            </a:pPr>
            <a:r>
              <a:rPr lang="ru-RU" sz="1600" dirty="0"/>
              <a:t>Важные требования бизнеса к ИТ: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600" dirty="0"/>
              <a:t>увеличение доли продаж через Интернет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600" dirty="0"/>
              <a:t>оптимизация затрат на ИТ в ЦО и филиалах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600" dirty="0"/>
              <a:t>разработка ИТ стратегии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600" dirty="0"/>
              <a:t>описание бизнес-процессов компании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600" dirty="0"/>
              <a:t>внедрение процессного  подхода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600" dirty="0"/>
              <a:t>постановка проектного управления в ИТ службе</a:t>
            </a:r>
          </a:p>
        </p:txBody>
      </p:sp>
      <p:sp>
        <p:nvSpPr>
          <p:cNvPr id="23558" name="Rectangle 25"/>
          <p:cNvSpPr txBox="1">
            <a:spLocks noChangeArrowheads="1"/>
          </p:cNvSpPr>
          <p:nvPr/>
        </p:nvSpPr>
        <p:spPr bwMode="gray">
          <a:xfrm>
            <a:off x="403225" y="1354138"/>
            <a:ext cx="1287463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038" rIns="0" bIns="46038"/>
          <a:lstStyle>
            <a:lvl1pPr marL="304800" indent="-3048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40000"/>
              </a:spcBef>
              <a:buFont typeface="Wingdings" pitchFamily="2" charset="2"/>
              <a:buNone/>
            </a:pPr>
            <a:r>
              <a:rPr lang="ru-RU" sz="2400" i="1">
                <a:solidFill>
                  <a:srgbClr val="FF0000"/>
                </a:solidFill>
                <a:cs typeface="Arial" charset="0"/>
              </a:rPr>
              <a:t>Пример</a:t>
            </a:r>
            <a:endParaRPr lang="de-DE" sz="2400" i="1">
              <a:solidFill>
                <a:srgbClr val="FF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Требования бизнеса к ИТ, цели ИТ</a:t>
            </a:r>
            <a:br>
              <a:rPr lang="ru-RU" dirty="0" smtClean="0"/>
            </a:br>
            <a:r>
              <a:rPr lang="ru-RU" dirty="0" smtClean="0"/>
              <a:t>1.3. Недостатки в текущем состоянии ИТ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A376B1-8B0D-4EB9-A2D7-B8CE90A82C1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57200" y="1371600"/>
          <a:ext cx="8305800" cy="195897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838691"/>
                <a:gridCol w="2943828"/>
                <a:gridCol w="2523281"/>
              </a:tblGrid>
              <a:tr h="457244">
                <a:tc gridSpan="3"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Font typeface="Arial" pitchFamily="34" charset="0"/>
                        <a:buNone/>
                      </a:pPr>
                      <a:r>
                        <a:rPr lang="ru-RU" sz="1600" dirty="0" smtClean="0"/>
                        <a:t>Недостатки в текущем состоянии ИТ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3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Приложения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Инфраструктура ИТ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ИТ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1384">
                <a:tc>
                  <a:txBody>
                    <a:bodyPr/>
                    <a:lstStyle/>
                    <a:p>
                      <a:pPr marL="0" lvl="0" indent="-187325" algn="l" defTabSz="914400" rtl="0" eaLnBrk="1" latinLnBrk="0" hangingPunct="1"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Недостаток 1</a:t>
                      </a:r>
                    </a:p>
                    <a:p>
                      <a:pPr marL="0" lvl="0" indent="-187325" algn="l" defTabSz="914400" rtl="0" eaLnBrk="1" latinLnBrk="0" hangingPunct="1"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Недостаток 2</a:t>
                      </a:r>
                    </a:p>
                    <a:p>
                      <a:pPr marL="0" lvl="0" indent="-187325" algn="l" defTabSz="914400" rtl="0" eaLnBrk="1" latinLnBrk="0" hangingPunct="1"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-187325" algn="l" defTabSz="914400" rtl="0" eaLnBrk="1" latinLnBrk="0" hangingPunct="1"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Недостаток 1</a:t>
                      </a:r>
                    </a:p>
                    <a:p>
                      <a:pPr marL="0" lvl="0" indent="-187325" algn="l" defTabSz="914400" rtl="0" eaLnBrk="1" latinLnBrk="0" hangingPunct="1"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Недостаток 2</a:t>
                      </a:r>
                    </a:p>
                    <a:p>
                      <a:pPr marL="0" lvl="0" indent="-187325" algn="l" defTabSz="914400" rtl="0" eaLnBrk="1" latinLnBrk="0" hangingPunct="1"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-187325" algn="l" defTabSz="914400" rtl="0" eaLnBrk="1" latinLnBrk="0" hangingPunct="1"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Недостаток 1</a:t>
                      </a:r>
                    </a:p>
                    <a:p>
                      <a:pPr marL="0" lvl="0" indent="-187325" algn="l" defTabSz="914400" rtl="0" eaLnBrk="1" latinLnBrk="0" hangingPunct="1"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Недостаток 2</a:t>
                      </a:r>
                    </a:p>
                    <a:p>
                      <a:pPr marL="0" lvl="0" indent="-187325" algn="l" defTabSz="914400" rtl="0" eaLnBrk="1" latinLnBrk="0" hangingPunct="1"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rd Edison ESM">
  <a:themeElements>
    <a:clrScheme name="Ford Edison ESM 1">
      <a:dk1>
        <a:srgbClr val="000000"/>
      </a:dk1>
      <a:lt1>
        <a:srgbClr val="FFFFFF"/>
      </a:lt1>
      <a:dk2>
        <a:srgbClr val="061DC8"/>
      </a:dk2>
      <a:lt2>
        <a:srgbClr val="727272"/>
      </a:lt2>
      <a:accent1>
        <a:srgbClr val="7889FB"/>
      </a:accent1>
      <a:accent2>
        <a:srgbClr val="C7CDFD"/>
      </a:accent2>
      <a:accent3>
        <a:srgbClr val="FFFFFF"/>
      </a:accent3>
      <a:accent4>
        <a:srgbClr val="000000"/>
      </a:accent4>
      <a:accent5>
        <a:srgbClr val="BEC4FD"/>
      </a:accent5>
      <a:accent6>
        <a:srgbClr val="B4BAE5"/>
      </a:accent6>
      <a:hlink>
        <a:srgbClr val="669900"/>
      </a:hlink>
      <a:folHlink>
        <a:srgbClr val="8CC800"/>
      </a:folHlink>
    </a:clrScheme>
    <a:fontScheme name="Ford Edison ESM">
      <a:majorFont>
        <a:latin typeface="Arial"/>
        <a:ea typeface="Arial Unicode MS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91440" rIns="91440" bIns="91440" numCol="1" anchor="t" anchorCtr="1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Char char="ü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91440" rIns="91440" bIns="91440" numCol="1" anchor="t" anchorCtr="1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Char char="ü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Ford Edison ESM 1">
        <a:dk1>
          <a:srgbClr val="000000"/>
        </a:dk1>
        <a:lt1>
          <a:srgbClr val="FFFFFF"/>
        </a:lt1>
        <a:dk2>
          <a:srgbClr val="061DC8"/>
        </a:dk2>
        <a:lt2>
          <a:srgbClr val="727272"/>
        </a:lt2>
        <a:accent1>
          <a:srgbClr val="7889FB"/>
        </a:accent1>
        <a:accent2>
          <a:srgbClr val="C7CDFD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B4BAE5"/>
        </a:accent6>
        <a:hlink>
          <a:srgbClr val="669900"/>
        </a:hlink>
        <a:folHlink>
          <a:srgbClr val="8CC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22489</TotalTime>
  <Words>1664</Words>
  <Application>Microsoft Office PowerPoint</Application>
  <PresentationFormat>Экран (4:3)</PresentationFormat>
  <Paragraphs>414</Paragraphs>
  <Slides>26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Ford Edison ESM</vt:lpstr>
      <vt:lpstr>15 основных слайдов  простой ИТ стратегии</vt:lpstr>
      <vt:lpstr>А.Михайлов начал свою карьеру в ИТ 25 лет назад простым программистом, потом 10 лет руководил ИТ службами. После этого было 10 лет ИТ консалтинга, вначале – в IBM, теперь – в своей компании «Консалтинг по управлению ИТ»</vt:lpstr>
      <vt:lpstr>Содержание</vt:lpstr>
      <vt:lpstr>Структура простой ИТ стратегии («пирамида Михайлова»)</vt:lpstr>
      <vt:lpstr>Основные слайды простой ИТ стратегии</vt:lpstr>
      <vt:lpstr>Содержание</vt:lpstr>
      <vt:lpstr>1. Требования бизнеса к ИТ, цели ИТ 1.1. Цели бизнеса</vt:lpstr>
      <vt:lpstr>1. Требования бизнеса к ИТ, цели ИТ 1.2. Требования бизнеса к ИТ</vt:lpstr>
      <vt:lpstr>1. Требования бизнеса к ИТ, цели ИТ 1.3. Недостатки в текущем состоянии ИТ</vt:lpstr>
      <vt:lpstr>1. Требования бизнеса к ИТ, цели ИТ 1.4. Видение и миссия ИТ 1.5. Стратегические цели ИТ</vt:lpstr>
      <vt:lpstr>Пример соответствия целей ИТ целям бизнеса</vt:lpstr>
      <vt:lpstr>Презентация PowerPoint</vt:lpstr>
      <vt:lpstr>2. Приложения и данные 2.1. ИТ сервисы (или приложения)</vt:lpstr>
      <vt:lpstr>Презентация PowerPoint</vt:lpstr>
      <vt:lpstr>Презентация PowerPoint</vt:lpstr>
      <vt:lpstr>Презентация PowerPoint</vt:lpstr>
      <vt:lpstr>4. Управление ИТ 4.2. ИТ процессы</vt:lpstr>
      <vt:lpstr>4. Управление ИТ 4.3. Численность сотрудников ИТ</vt:lpstr>
      <vt:lpstr>Презентация PowerPoint</vt:lpstr>
      <vt:lpstr>5. ИТ проекты 5.1. Сравнение ИТ проектов</vt:lpstr>
      <vt:lpstr>5. ИТ проекты 5.2. План проектов</vt:lpstr>
      <vt:lpstr>5. ИТ проекты 5.3. Описание проектов</vt:lpstr>
      <vt:lpstr>6. Пересмотр ИТ стратегии</vt:lpstr>
      <vt:lpstr>Содержание</vt:lpstr>
      <vt:lpstr>Помощь в разработке ИТ стратегии со стороны Александра Михайлова (компания «Консалтинг по управлению ИТ»)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ИТ стратегий</dc:title>
  <dc:creator>MAG</dc:creator>
  <cp:lastModifiedBy>МАГ</cp:lastModifiedBy>
  <cp:revision>1946</cp:revision>
  <cp:lastPrinted>2012-05-24T03:10:41Z</cp:lastPrinted>
  <dcterms:created xsi:type="dcterms:W3CDTF">1601-01-01T00:00:00Z</dcterms:created>
  <dcterms:modified xsi:type="dcterms:W3CDTF">2012-06-12T08:16:12Z</dcterms:modified>
</cp:coreProperties>
</file>